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61" r:id="rId3"/>
    <p:sldId id="260" r:id="rId4"/>
    <p:sldId id="257" r:id="rId5"/>
    <p:sldId id="259" r:id="rId6"/>
    <p:sldId id="258"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4472C4"/>
    <a:srgbClr val="FFFFFF"/>
    <a:srgbClr val="9E5ECE"/>
    <a:srgbClr val="EAEFF7"/>
    <a:srgbClr val="D2DEEF"/>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1450" y="62"/>
      </p:cViewPr>
      <p:guideLst>
        <p:guide orient="horz" pos="211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0913\Desktop\tea\&#33590;&#3386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工作表1!$F$2</c:f>
              <c:strCache>
                <c:ptCount val="1"/>
                <c:pt idx="0">
                  <c:v>平均H</c:v>
                </c:pt>
              </c:strCache>
            </c:strRef>
          </c:tx>
          <c:spPr>
            <a:ln w="22225" cap="rnd">
              <a:solidFill>
                <a:schemeClr val="accent1"/>
              </a:solidFill>
              <a:round/>
            </a:ln>
            <a:effectLst/>
          </c:spPr>
          <c:marker>
            <c:symbol val="none"/>
          </c:marker>
          <c:cat>
            <c:strRef>
              <c:f>工作表1!$G$1:$J$1</c:f>
              <c:strCache>
                <c:ptCount val="4"/>
                <c:pt idx="0">
                  <c:v>採摘後</c:v>
                </c:pt>
                <c:pt idx="1">
                  <c:v>90度1Hr</c:v>
                </c:pt>
                <c:pt idx="2">
                  <c:v>100度1Hr</c:v>
                </c:pt>
                <c:pt idx="3">
                  <c:v>130度1Hr</c:v>
                </c:pt>
              </c:strCache>
            </c:strRef>
          </c:cat>
          <c:val>
            <c:numRef>
              <c:f>工作表1!$G$2:$J$2</c:f>
              <c:numCache>
                <c:formatCode>General</c:formatCode>
                <c:ptCount val="4"/>
                <c:pt idx="0">
                  <c:v>44.47</c:v>
                </c:pt>
                <c:pt idx="1">
                  <c:v>59.22</c:v>
                </c:pt>
                <c:pt idx="2">
                  <c:v>65.59</c:v>
                </c:pt>
                <c:pt idx="3">
                  <c:v>63.34</c:v>
                </c:pt>
              </c:numCache>
            </c:numRef>
          </c:val>
          <c:smooth val="0"/>
          <c:extLst>
            <c:ext xmlns:c16="http://schemas.microsoft.com/office/drawing/2014/chart" uri="{C3380CC4-5D6E-409C-BE32-E72D297353CC}">
              <c16:uniqueId val="{00000000-D05C-466C-98D8-E84349D1B977}"/>
            </c:ext>
          </c:extLst>
        </c:ser>
        <c:ser>
          <c:idx val="1"/>
          <c:order val="1"/>
          <c:tx>
            <c:strRef>
              <c:f>工作表1!$F$3</c:f>
              <c:strCache>
                <c:ptCount val="1"/>
                <c:pt idx="0">
                  <c:v>平均S</c:v>
                </c:pt>
              </c:strCache>
            </c:strRef>
          </c:tx>
          <c:spPr>
            <a:ln w="22225" cap="rnd">
              <a:solidFill>
                <a:schemeClr val="accent2"/>
              </a:solidFill>
              <a:round/>
            </a:ln>
            <a:effectLst/>
          </c:spPr>
          <c:marker>
            <c:symbol val="none"/>
          </c:marker>
          <c:cat>
            <c:strRef>
              <c:f>工作表1!$G$1:$J$1</c:f>
              <c:strCache>
                <c:ptCount val="4"/>
                <c:pt idx="0">
                  <c:v>採摘後</c:v>
                </c:pt>
                <c:pt idx="1">
                  <c:v>90度1Hr</c:v>
                </c:pt>
                <c:pt idx="2">
                  <c:v>100度1Hr</c:v>
                </c:pt>
                <c:pt idx="3">
                  <c:v>130度1Hr</c:v>
                </c:pt>
              </c:strCache>
            </c:strRef>
          </c:cat>
          <c:val>
            <c:numRef>
              <c:f>工作表1!$G$3:$J$3</c:f>
              <c:numCache>
                <c:formatCode>General</c:formatCode>
                <c:ptCount val="4"/>
                <c:pt idx="0">
                  <c:v>178.96</c:v>
                </c:pt>
                <c:pt idx="1">
                  <c:v>112.44</c:v>
                </c:pt>
                <c:pt idx="2">
                  <c:v>43.28</c:v>
                </c:pt>
                <c:pt idx="3">
                  <c:v>37.090000000000003</c:v>
                </c:pt>
              </c:numCache>
            </c:numRef>
          </c:val>
          <c:smooth val="0"/>
          <c:extLst>
            <c:ext xmlns:c16="http://schemas.microsoft.com/office/drawing/2014/chart" uri="{C3380CC4-5D6E-409C-BE32-E72D297353CC}">
              <c16:uniqueId val="{00000001-D05C-466C-98D8-E84349D1B977}"/>
            </c:ext>
          </c:extLst>
        </c:ser>
        <c:ser>
          <c:idx val="2"/>
          <c:order val="2"/>
          <c:tx>
            <c:strRef>
              <c:f>工作表1!$F$4</c:f>
              <c:strCache>
                <c:ptCount val="1"/>
                <c:pt idx="0">
                  <c:v>平均V</c:v>
                </c:pt>
              </c:strCache>
            </c:strRef>
          </c:tx>
          <c:spPr>
            <a:ln w="15875" cap="rnd">
              <a:solidFill>
                <a:schemeClr val="accent3"/>
              </a:solidFill>
              <a:round/>
            </a:ln>
            <a:effectLst/>
          </c:spPr>
          <c:marker>
            <c:symbol val="none"/>
          </c:marker>
          <c:cat>
            <c:strRef>
              <c:f>工作表1!$G$1:$J$1</c:f>
              <c:strCache>
                <c:ptCount val="4"/>
                <c:pt idx="0">
                  <c:v>採摘後</c:v>
                </c:pt>
                <c:pt idx="1">
                  <c:v>90度1Hr</c:v>
                </c:pt>
                <c:pt idx="2">
                  <c:v>100度1Hr</c:v>
                </c:pt>
                <c:pt idx="3">
                  <c:v>130度1Hr</c:v>
                </c:pt>
              </c:strCache>
            </c:strRef>
          </c:cat>
          <c:val>
            <c:numRef>
              <c:f>工作表1!$G$4:$J$4</c:f>
              <c:numCache>
                <c:formatCode>General</c:formatCode>
                <c:ptCount val="4"/>
                <c:pt idx="0">
                  <c:v>131.83000000000001</c:v>
                </c:pt>
                <c:pt idx="1">
                  <c:v>109.84</c:v>
                </c:pt>
                <c:pt idx="2">
                  <c:v>112.95</c:v>
                </c:pt>
                <c:pt idx="3">
                  <c:v>108.54</c:v>
                </c:pt>
              </c:numCache>
            </c:numRef>
          </c:val>
          <c:smooth val="0"/>
          <c:extLst>
            <c:ext xmlns:c16="http://schemas.microsoft.com/office/drawing/2014/chart" uri="{C3380CC4-5D6E-409C-BE32-E72D297353CC}">
              <c16:uniqueId val="{00000002-D05C-466C-98D8-E84349D1B977}"/>
            </c:ext>
          </c:extLst>
        </c:ser>
        <c:dLbls>
          <c:showLegendKey val="0"/>
          <c:showVal val="0"/>
          <c:showCatName val="0"/>
          <c:showSerName val="0"/>
          <c:showPercent val="0"/>
          <c:showBubbleSize val="0"/>
        </c:dLbls>
        <c:smooth val="0"/>
        <c:axId val="904725951"/>
        <c:axId val="904730943"/>
      </c:lineChart>
      <c:catAx>
        <c:axId val="9047259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04730943"/>
        <c:crosses val="autoZero"/>
        <c:auto val="1"/>
        <c:lblAlgn val="ctr"/>
        <c:lblOffset val="100"/>
        <c:noMultiLvlLbl val="0"/>
      </c:catAx>
      <c:valAx>
        <c:axId val="9047309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TW"/>
          </a:p>
        </c:txPr>
        <c:crossAx val="904725951"/>
        <c:crosses val="autoZero"/>
        <c:crossBetween val="between"/>
      </c:valAx>
      <c:spPr>
        <a:noFill/>
        <a:ln>
          <a:solidFill>
            <a:schemeClr val="tx1"/>
          </a:solidFill>
        </a:ln>
        <a:effectLst/>
      </c:spPr>
    </c:plotArea>
    <c:legend>
      <c:legendPos val="b"/>
      <c:layout>
        <c:manualLayout>
          <c:xMode val="edge"/>
          <c:yMode val="edge"/>
          <c:x val="0.59764287449613218"/>
          <c:y val="7.1086683092403374E-2"/>
          <c:w val="0.38221188260558342"/>
          <c:h val="0.1718572377577529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TW" altLang="en-US" smtClean="0"/>
              <a:t>按一下以編輯母片標題樣式</a:t>
            </a:r>
            <a:endParaRPr lang="en-US" dirty="0"/>
          </a:p>
        </p:txBody>
      </p:sp>
    </p:spTree>
    <p:extLst>
      <p:ext uri="{BB962C8B-B14F-4D97-AF65-F5344CB8AC3E}">
        <p14:creationId xmlns:p14="http://schemas.microsoft.com/office/powerpoint/2010/main" val="951987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249912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282245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36616243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40143551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31665766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36752701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30090587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103691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159717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271090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5FA3485-3929-4226-BF1B-5810E36FC2F2}" type="datetimeFigureOut">
              <a:rPr lang="zh-TW" altLang="en-US" smtClean="0"/>
              <a:t>2020/10/20</a:t>
            </a:fld>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DFD7F54-4B7E-4F64-B46B-1F9C1E5C2BB5}" type="slidenum">
              <a:rPr lang="zh-TW" altLang="en-US" smtClean="0"/>
              <a:t>‹#›</a:t>
            </a:fld>
            <a:endParaRPr lang="zh-TW" altLang="en-US"/>
          </a:p>
        </p:txBody>
      </p:sp>
    </p:spTree>
    <p:extLst>
      <p:ext uri="{BB962C8B-B14F-4D97-AF65-F5344CB8AC3E}">
        <p14:creationId xmlns:p14="http://schemas.microsoft.com/office/powerpoint/2010/main" val="21222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21CF3AF-B5E4-4E0C-A85A-41045AAA2F46}" type="datetimeFigureOut">
              <a:rPr lang="zh-TW" altLang="en-US" smtClean="0"/>
              <a:t>2020/10/20</a:t>
            </a:fld>
            <a:endParaRPr lang="zh-TW" altLang="en-US"/>
          </a:p>
        </p:txBody>
      </p:sp>
      <p:sp>
        <p:nvSpPr>
          <p:cNvPr id="13"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14"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7A5E13-B2C4-41C4-91B8-12C6B3B9A26E}" type="slidenum">
              <a:rPr lang="zh-TW" altLang="en-US" smtClean="0"/>
              <a:t>‹#›</a:t>
            </a:fld>
            <a:endParaRPr lang="zh-TW" altLang="en-US"/>
          </a:p>
        </p:txBody>
      </p:sp>
      <p:sp>
        <p:nvSpPr>
          <p:cNvPr id="15" name="矩形 14"/>
          <p:cNvSpPr/>
          <p:nvPr userDrawn="1"/>
        </p:nvSpPr>
        <p:spPr>
          <a:xfrm>
            <a:off x="139337" y="148046"/>
            <a:ext cx="8847909" cy="6573430"/>
          </a:xfrm>
          <a:prstGeom prst="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p:cNvGrpSpPr/>
          <p:nvPr userDrawn="1"/>
        </p:nvGrpSpPr>
        <p:grpSpPr>
          <a:xfrm>
            <a:off x="139337" y="148046"/>
            <a:ext cx="4720046" cy="278674"/>
            <a:chOff x="139337" y="957943"/>
            <a:chExt cx="4720046" cy="278674"/>
          </a:xfrm>
          <a:solidFill>
            <a:schemeClr val="accent5">
              <a:lumMod val="50000"/>
            </a:schemeClr>
          </a:solidFill>
        </p:grpSpPr>
        <p:sp>
          <p:nvSpPr>
            <p:cNvPr id="17" name="矩形 16"/>
            <p:cNvSpPr/>
            <p:nvPr userDrawn="1"/>
          </p:nvSpPr>
          <p:spPr>
            <a:xfrm>
              <a:off x="139337" y="957943"/>
              <a:ext cx="4441372" cy="278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sp>
          <p:nvSpPr>
            <p:cNvPr id="18" name="直角三角形 17"/>
            <p:cNvSpPr/>
            <p:nvPr userDrawn="1"/>
          </p:nvSpPr>
          <p:spPr>
            <a:xfrm rot="5400000">
              <a:off x="4580709" y="957943"/>
              <a:ext cx="278674" cy="27867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grpSp>
      <p:grpSp>
        <p:nvGrpSpPr>
          <p:cNvPr id="19" name="群組 18"/>
          <p:cNvGrpSpPr/>
          <p:nvPr userDrawn="1"/>
        </p:nvGrpSpPr>
        <p:grpSpPr>
          <a:xfrm rot="10800000">
            <a:off x="4267200" y="6442802"/>
            <a:ext cx="4720046" cy="278674"/>
            <a:chOff x="139337" y="957943"/>
            <a:chExt cx="4720046" cy="278674"/>
          </a:xfrm>
          <a:solidFill>
            <a:schemeClr val="accent5">
              <a:lumMod val="50000"/>
            </a:schemeClr>
          </a:solidFill>
        </p:grpSpPr>
        <p:sp>
          <p:nvSpPr>
            <p:cNvPr id="20" name="矩形 19"/>
            <p:cNvSpPr/>
            <p:nvPr userDrawn="1"/>
          </p:nvSpPr>
          <p:spPr>
            <a:xfrm>
              <a:off x="139337" y="957943"/>
              <a:ext cx="4441372" cy="278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sp>
          <p:nvSpPr>
            <p:cNvPr id="21" name="直角三角形 20"/>
            <p:cNvSpPr/>
            <p:nvPr userDrawn="1"/>
          </p:nvSpPr>
          <p:spPr>
            <a:xfrm rot="5400000">
              <a:off x="4580709" y="957943"/>
              <a:ext cx="278674" cy="27867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noFill/>
                </a:ln>
              </a:endParaRPr>
            </a:p>
          </p:txBody>
        </p:sp>
      </p:grpSp>
    </p:spTree>
    <p:extLst>
      <p:ext uri="{BB962C8B-B14F-4D97-AF65-F5344CB8AC3E}">
        <p14:creationId xmlns:p14="http://schemas.microsoft.com/office/powerpoint/2010/main" val="261202969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4.jpeg"/><Relationship Id="rId4" Type="http://schemas.openxmlformats.org/officeDocument/2006/relationships/image" Target="../media/image29.jpeg"/><Relationship Id="rId9" Type="http://schemas.openxmlformats.org/officeDocument/2006/relationships/image" Target="../media/image33.jpeg"/></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048473"/>
            <a:ext cx="7772400" cy="2387600"/>
          </a:xfrm>
        </p:spPr>
        <p:txBody>
          <a:bodyPr/>
          <a:lstStyle/>
          <a:p>
            <a:r>
              <a:rPr lang="zh-TW" altLang="en-US" sz="4400" dirty="0" smtClean="0">
                <a:latin typeface="標楷體" panose="03000509000000000000" pitchFamily="65" charset="-120"/>
                <a:ea typeface="標楷體" panose="03000509000000000000" pitchFamily="65" charset="-120"/>
              </a:rPr>
              <a:t>影像處理技術應用於茶葉</a:t>
            </a:r>
            <a:r>
              <a:rPr lang="zh-TW" altLang="en-US" sz="4400" dirty="0">
                <a:latin typeface="標楷體" panose="03000509000000000000" pitchFamily="65" charset="-120"/>
                <a:ea typeface="標楷體" panose="03000509000000000000" pitchFamily="65" charset="-120"/>
              </a:rPr>
              <a:t>萎凋</a:t>
            </a:r>
            <a:r>
              <a:rPr lang="zh-TW" altLang="en-US" sz="4400" dirty="0" smtClean="0">
                <a:latin typeface="標楷體" panose="03000509000000000000" pitchFamily="65" charset="-120"/>
                <a:ea typeface="標楷體" panose="03000509000000000000" pitchFamily="65" charset="-120"/>
              </a:rPr>
              <a:t>程度評估</a:t>
            </a:r>
            <a:endParaRPr lang="zh-TW" altLang="en-US" sz="4400" dirty="0">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946727" y="3167930"/>
            <a:ext cx="7511473" cy="1655762"/>
          </a:xfrm>
        </p:spPr>
        <p:txBody>
          <a:bodyPr/>
          <a:lstStyle/>
          <a:p>
            <a:endParaRPr lang="en-US" altLang="zh-TW" dirty="0"/>
          </a:p>
          <a:p>
            <a:r>
              <a:rPr lang="en-US" altLang="zh-TW" dirty="0">
                <a:latin typeface="Times New Roman" panose="02020603050405020304" pitchFamily="18" charset="0"/>
                <a:cs typeface="Times New Roman" panose="02020603050405020304" pitchFamily="18" charset="0"/>
              </a:rPr>
              <a:t>Image processing technology </a:t>
            </a:r>
            <a:r>
              <a:rPr lang="en-US" altLang="zh-TW" dirty="0" smtClean="0">
                <a:latin typeface="Times New Roman" panose="02020603050405020304" pitchFamily="18" charset="0"/>
                <a:cs typeface="Times New Roman" panose="02020603050405020304" pitchFamily="18" charset="0"/>
              </a:rPr>
              <a:t>for tea withering evaluation</a:t>
            </a:r>
            <a:endParaRPr lang="zh-TW" altLang="en-US" dirty="0">
              <a:latin typeface="Times New Roman" panose="02020603050405020304" pitchFamily="18" charset="0"/>
              <a:cs typeface="Times New Roman" panose="02020603050405020304" pitchFamily="18" charset="0"/>
            </a:endParaRPr>
          </a:p>
        </p:txBody>
      </p:sp>
      <p:sp>
        <p:nvSpPr>
          <p:cNvPr id="4" name="文字方塊 3"/>
          <p:cNvSpPr txBox="1"/>
          <p:nvPr/>
        </p:nvSpPr>
        <p:spPr>
          <a:xfrm>
            <a:off x="3210088" y="4454360"/>
            <a:ext cx="2723823" cy="369332"/>
          </a:xfrm>
          <a:prstGeom prst="rect">
            <a:avLst/>
          </a:prstGeom>
          <a:noFill/>
        </p:spPr>
        <p:txBody>
          <a:bodyPr wrap="none" rtlCol="0">
            <a:spAutoFit/>
          </a:bodyPr>
          <a:lstStyle/>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洪福良、蔡燿全、江俊宇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213556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2"/>
          <a:stretch>
            <a:fillRect/>
          </a:stretch>
        </p:blipFill>
        <p:spPr>
          <a:xfrm>
            <a:off x="270770" y="772099"/>
            <a:ext cx="8602459" cy="5240777"/>
          </a:xfrm>
          <a:prstGeom prst="rect">
            <a:avLst/>
          </a:prstGeom>
        </p:spPr>
      </p:pic>
      <p:sp>
        <p:nvSpPr>
          <p:cNvPr id="16" name="文字方塊 15"/>
          <p:cNvSpPr txBox="1"/>
          <p:nvPr/>
        </p:nvSpPr>
        <p:spPr>
          <a:xfrm>
            <a:off x="373647" y="85147"/>
            <a:ext cx="2339102"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系統裝置</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檢測箱設計</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橢圓 16"/>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5399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extLst>
              <a:ext uri="{28A0092B-C50C-407E-A947-70E740481C1C}">
                <a14:useLocalDpi xmlns:a14="http://schemas.microsoft.com/office/drawing/2010/main" val="0"/>
              </a:ext>
            </a:extLst>
          </a:blip>
          <a:srcRect t="4901"/>
          <a:stretch/>
        </p:blipFill>
        <p:spPr>
          <a:xfrm>
            <a:off x="150532" y="461818"/>
            <a:ext cx="8752463" cy="6001328"/>
          </a:xfrm>
          <a:prstGeom prst="rect">
            <a:avLst/>
          </a:prstGeom>
        </p:spPr>
      </p:pic>
      <p:sp>
        <p:nvSpPr>
          <p:cNvPr id="5" name="文字方塊 4"/>
          <p:cNvSpPr txBox="1"/>
          <p:nvPr/>
        </p:nvSpPr>
        <p:spPr>
          <a:xfrm>
            <a:off x="373647" y="85147"/>
            <a:ext cx="1826141"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橢圓 5"/>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21836" y="5006984"/>
            <a:ext cx="4046963" cy="645671"/>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21836" y="3252075"/>
            <a:ext cx="4046963" cy="645671"/>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321836" y="2146823"/>
            <a:ext cx="4046963" cy="1075609"/>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327478" y="3935093"/>
            <a:ext cx="4046963" cy="645671"/>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316867" y="4618111"/>
            <a:ext cx="4046963" cy="359230"/>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36637" y="1659575"/>
            <a:ext cx="8271654" cy="424166"/>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4365128" y="2092977"/>
            <a:ext cx="4383006" cy="40847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615709" y="3823855"/>
            <a:ext cx="2031325" cy="369332"/>
          </a:xfrm>
          <a:prstGeom prst="rect">
            <a:avLst/>
          </a:prstGeom>
          <a:noFill/>
        </p:spPr>
        <p:txBody>
          <a:bodyPr wrap="none" rtlCol="0">
            <a:spAutoFit/>
          </a:bodyPr>
          <a:lstStyle/>
          <a:p>
            <a:r>
              <a:rPr lang="zh-TW" altLang="en-US" b="1" dirty="0" smtClean="0">
                <a:solidFill>
                  <a:schemeClr val="bg1"/>
                </a:solidFill>
                <a:latin typeface="標楷體" panose="03000509000000000000" pitchFamily="65" charset="-120"/>
                <a:ea typeface="標楷體" panose="03000509000000000000" pitchFamily="65" charset="-120"/>
              </a:rPr>
              <a:t>即時影像顯示區域</a:t>
            </a:r>
            <a:endParaRPr lang="zh-TW" altLang="en-US" b="1" dirty="0">
              <a:solidFill>
                <a:schemeClr val="bg1"/>
              </a:solidFill>
              <a:latin typeface="標楷體" panose="03000509000000000000" pitchFamily="65" charset="-120"/>
              <a:ea typeface="標楷體" panose="03000509000000000000" pitchFamily="65" charset="-120"/>
            </a:endParaRPr>
          </a:p>
        </p:txBody>
      </p:sp>
      <p:cxnSp>
        <p:nvCxnSpPr>
          <p:cNvPr id="11" name="直線單箭頭接點 10"/>
          <p:cNvCxnSpPr/>
          <p:nvPr/>
        </p:nvCxnSpPr>
        <p:spPr>
          <a:xfrm>
            <a:off x="4368799" y="5280475"/>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526764" y="5160542"/>
            <a:ext cx="1449436"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影像平均</a:t>
            </a:r>
            <a:r>
              <a:rPr lang="en-US" altLang="zh-TW"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RGB</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5" name="直線單箭頭接點 14"/>
          <p:cNvCxnSpPr/>
          <p:nvPr/>
        </p:nvCxnSpPr>
        <p:spPr>
          <a:xfrm>
            <a:off x="4368799" y="3545268"/>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526764" y="3425335"/>
            <a:ext cx="1414170"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影像平均</a:t>
            </a:r>
            <a:r>
              <a:rPr lang="en-US" altLang="zh-TW"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HSV</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2" name="直線單箭頭接點 21"/>
          <p:cNvCxnSpPr/>
          <p:nvPr/>
        </p:nvCxnSpPr>
        <p:spPr>
          <a:xfrm>
            <a:off x="4383677" y="2652993"/>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540922" y="2527182"/>
            <a:ext cx="1826141"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手動輸入資訊區域</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5" name="直線單箭頭接點 24"/>
          <p:cNvCxnSpPr/>
          <p:nvPr/>
        </p:nvCxnSpPr>
        <p:spPr>
          <a:xfrm>
            <a:off x="4383600" y="4237034"/>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4587064" y="4088651"/>
            <a:ext cx="2334293" cy="338554"/>
          </a:xfrm>
          <a:prstGeom prst="rect">
            <a:avLst/>
          </a:prstGeom>
          <a:noFill/>
        </p:spPr>
        <p:txBody>
          <a:bodyPr wrap="none" rtlCol="0">
            <a:spAutoFit/>
          </a:bodyPr>
          <a:lstStyle/>
          <a:p>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顏色</a:t>
            </a:r>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飽和度</a:t>
            </a:r>
            <a:r>
              <a:rPr lang="en-US" altLang="zh-TW"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a:t>
            </a:r>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選擇區域</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28" name="直線單箭頭接點 27"/>
          <p:cNvCxnSpPr/>
          <p:nvPr/>
        </p:nvCxnSpPr>
        <p:spPr>
          <a:xfrm>
            <a:off x="4365430" y="4773626"/>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4587064" y="4653202"/>
            <a:ext cx="1826141"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檢測結果顯示區域</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1" name="直線單箭頭接點 30"/>
          <p:cNvCxnSpPr/>
          <p:nvPr/>
        </p:nvCxnSpPr>
        <p:spPr>
          <a:xfrm flipH="1">
            <a:off x="7647034" y="2094363"/>
            <a:ext cx="946" cy="315057"/>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7144332" y="2406476"/>
            <a:ext cx="1005403"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功能按鈕</a:t>
            </a:r>
            <a:endPar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矩形 31"/>
          <p:cNvSpPr/>
          <p:nvPr/>
        </p:nvSpPr>
        <p:spPr>
          <a:xfrm>
            <a:off x="316867" y="478957"/>
            <a:ext cx="1105533" cy="192382"/>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a:off x="1422400" y="539813"/>
            <a:ext cx="267856" cy="49344"/>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1579645" y="414002"/>
            <a:ext cx="1005403" cy="338554"/>
          </a:xfrm>
          <a:prstGeom prst="rect">
            <a:avLst/>
          </a:prstGeom>
          <a:noFill/>
        </p:spPr>
        <p:txBody>
          <a:bodyPr wrap="none" rtlCol="0">
            <a:spAutoFit/>
          </a:bodyPr>
          <a:lstStyle/>
          <a:p>
            <a:r>
              <a:rPr lang="zh-TW" altLang="en-US" sz="16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功能頁</a:t>
            </a:r>
            <a:r>
              <a:rPr lang="zh-TW" altLang="en-US" sz="1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面</a:t>
            </a:r>
          </a:p>
        </p:txBody>
      </p:sp>
    </p:spTree>
    <p:extLst>
      <p:ext uri="{BB962C8B-B14F-4D97-AF65-F5344CB8AC3E}">
        <p14:creationId xmlns:p14="http://schemas.microsoft.com/office/powerpoint/2010/main" val="3326543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rotWithShape="1">
          <a:blip r:embed="rId2"/>
          <a:srcRect l="696" t="4731"/>
          <a:stretch/>
        </p:blipFill>
        <p:spPr>
          <a:xfrm>
            <a:off x="184727" y="443345"/>
            <a:ext cx="8687644" cy="6011303"/>
          </a:xfrm>
          <a:prstGeom prst="rect">
            <a:avLst/>
          </a:prstGeom>
        </p:spPr>
      </p:pic>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橢圓 4"/>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948871" y="1588654"/>
            <a:ext cx="1745673" cy="471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548500" y="1957530"/>
            <a:ext cx="5306673" cy="646331"/>
          </a:xfrm>
          <a:prstGeom prst="rect">
            <a:avLst/>
          </a:prstGeom>
          <a:noFill/>
        </p:spPr>
        <p:txBody>
          <a:bodyPr wrap="squar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第一筆資料的創建</a:t>
            </a:r>
            <a:r>
              <a:rPr lang="en-US" altLang="zh-TW"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資料輸入完畢並選擇顏色範圍後按下此按鈕以檢測並儲存數據與資料</a:t>
            </a:r>
            <a:endParaRPr lang="zh-TW" altLang="en-US" dirty="0">
              <a:solidFill>
                <a:srgbClr val="FF0000"/>
              </a:solidFill>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17" name="群組 16"/>
          <p:cNvGrpSpPr/>
          <p:nvPr/>
        </p:nvGrpSpPr>
        <p:grpSpPr>
          <a:xfrm>
            <a:off x="176933" y="3193884"/>
            <a:ext cx="8735896" cy="1900286"/>
            <a:chOff x="176933" y="3193884"/>
            <a:chExt cx="8735896" cy="1900286"/>
          </a:xfrm>
        </p:grpSpPr>
        <p:pic>
          <p:nvPicPr>
            <p:cNvPr id="14" name="圖片 13"/>
            <p:cNvPicPr>
              <a:picLocks noChangeAspect="1"/>
            </p:cNvPicPr>
            <p:nvPr/>
          </p:nvPicPr>
          <p:blipFill rotWithShape="1">
            <a:blip r:embed="rId3"/>
            <a:srcRect t="2256"/>
            <a:stretch/>
          </p:blipFill>
          <p:spPr>
            <a:xfrm>
              <a:off x="176933" y="3193884"/>
              <a:ext cx="8735896" cy="1892890"/>
            </a:xfrm>
            <a:prstGeom prst="rect">
              <a:avLst/>
            </a:prstGeom>
          </p:spPr>
        </p:pic>
        <p:sp>
          <p:nvSpPr>
            <p:cNvPr id="15" name="矩形 14"/>
            <p:cNvSpPr/>
            <p:nvPr/>
          </p:nvSpPr>
          <p:spPr>
            <a:xfrm>
              <a:off x="6844722" y="4503304"/>
              <a:ext cx="403803" cy="3258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630133" y="4786393"/>
              <a:ext cx="3236784" cy="307777"/>
            </a:xfrm>
            <a:prstGeom prst="rect">
              <a:avLst/>
            </a:prstGeom>
            <a:noFill/>
          </p:spPr>
          <p:txBody>
            <a:bodyPr wrap="none" rtlCol="0">
              <a:spAutoFit/>
            </a:bodyPr>
            <a:lstStyle/>
            <a:p>
              <a:r>
                <a:rPr lang="zh-TW" altLang="en-US" sz="1400" dirty="0" smtClean="0">
                  <a:solidFill>
                    <a:srgbClr val="FF0000"/>
                  </a:solidFill>
                  <a:latin typeface="標楷體" panose="03000509000000000000" pitchFamily="65" charset="-120"/>
                  <a:ea typeface="標楷體" panose="03000509000000000000" pitchFamily="65" charset="-120"/>
                </a:rPr>
                <a:t>圖片超連結以方便使用者讀取影像檔案</a:t>
              </a:r>
              <a:endParaRPr lang="zh-TW" altLang="en-US" sz="1400" dirty="0">
                <a:solidFill>
                  <a:srgbClr val="FF0000"/>
                </a:solidFill>
                <a:latin typeface="標楷體" panose="03000509000000000000" pitchFamily="65" charset="-120"/>
                <a:ea typeface="標楷體" panose="03000509000000000000" pitchFamily="65" charset="-120"/>
              </a:endParaRPr>
            </a:p>
          </p:txBody>
        </p:sp>
      </p:grpSp>
      <p:sp>
        <p:nvSpPr>
          <p:cNvPr id="18" name="文字方塊 17"/>
          <p:cNvSpPr txBox="1"/>
          <p:nvPr/>
        </p:nvSpPr>
        <p:spPr>
          <a:xfrm>
            <a:off x="6386560" y="94382"/>
            <a:ext cx="2681183" cy="369332"/>
          </a:xfrm>
          <a:prstGeom prst="rect">
            <a:avLst/>
          </a:prstGeom>
          <a:noFill/>
        </p:spPr>
        <p:txBody>
          <a:bodyPr wrap="none" rtlCol="0">
            <a:spAutoFit/>
          </a:bodyPr>
          <a:lstStyle/>
          <a:p>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Case for </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尚未建立資料</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庫</a:t>
            </a:r>
          </a:p>
        </p:txBody>
      </p:sp>
    </p:spTree>
    <p:extLst>
      <p:ext uri="{BB962C8B-B14F-4D97-AF65-F5344CB8AC3E}">
        <p14:creationId xmlns:p14="http://schemas.microsoft.com/office/powerpoint/2010/main" val="211519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rotWithShape="1">
          <a:blip r:embed="rId2"/>
          <a:srcRect t="3561"/>
          <a:stretch/>
        </p:blipFill>
        <p:spPr>
          <a:xfrm>
            <a:off x="197741" y="498764"/>
            <a:ext cx="8748518" cy="6085189"/>
          </a:xfrm>
          <a:prstGeom prst="rect">
            <a:avLst/>
          </a:prstGeom>
        </p:spPr>
      </p:pic>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橢圓 4"/>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803938" y="1685017"/>
            <a:ext cx="1558637" cy="420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430792" y="2735056"/>
            <a:ext cx="8304927" cy="1832494"/>
          </a:xfrm>
          <a:prstGeom prst="rect">
            <a:avLst/>
          </a:prstGeom>
        </p:spPr>
      </p:pic>
      <p:sp>
        <p:nvSpPr>
          <p:cNvPr id="11" name="文字方塊 10"/>
          <p:cNvSpPr txBox="1"/>
          <p:nvPr/>
        </p:nvSpPr>
        <p:spPr>
          <a:xfrm>
            <a:off x="2190750" y="1399868"/>
            <a:ext cx="6186309"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具</a:t>
            </a:r>
            <a:r>
              <a:rPr lang="zh-TW" altLang="en-US" dirty="0">
                <a:solidFill>
                  <a:srgbClr val="FF0000"/>
                </a:solidFill>
                <a:latin typeface="標楷體" panose="03000509000000000000" pitchFamily="65" charset="-120"/>
                <a:ea typeface="標楷體" panose="03000509000000000000" pitchFamily="65" charset="-120"/>
              </a:rPr>
              <a:t>有</a:t>
            </a:r>
            <a:r>
              <a:rPr lang="zh-TW" altLang="en-US" dirty="0" smtClean="0">
                <a:solidFill>
                  <a:srgbClr val="FF0000"/>
                </a:solidFill>
                <a:latin typeface="標楷體" panose="03000509000000000000" pitchFamily="65" charset="-120"/>
                <a:ea typeface="標楷體" panose="03000509000000000000" pitchFamily="65" charset="-120"/>
              </a:rPr>
              <a:t>第一筆資料後按下此按鈕可連續儲存資料於該檔案之中</a:t>
            </a:r>
            <a:endParaRPr lang="zh-TW" altLang="en-US" dirty="0">
              <a:solidFill>
                <a:srgbClr val="FF0000"/>
              </a:solidFill>
              <a:latin typeface="標楷體" panose="03000509000000000000" pitchFamily="65" charset="-120"/>
              <a:ea typeface="標楷體" panose="03000509000000000000" pitchFamily="65" charset="-120"/>
            </a:endParaRPr>
          </a:p>
        </p:txBody>
      </p:sp>
      <p:sp>
        <p:nvSpPr>
          <p:cNvPr id="13" name="文字方塊 12"/>
          <p:cNvSpPr txBox="1"/>
          <p:nvPr/>
        </p:nvSpPr>
        <p:spPr>
          <a:xfrm>
            <a:off x="6386560" y="94382"/>
            <a:ext cx="2681183" cy="369332"/>
          </a:xfrm>
          <a:prstGeom prst="rect">
            <a:avLst/>
          </a:prstGeom>
          <a:noFill/>
        </p:spPr>
        <p:txBody>
          <a:bodyPr wrap="none" rtlCol="0">
            <a:spAutoFit/>
          </a:bodyPr>
          <a:lstStyle/>
          <a:p>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Case for </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尚未建立資料</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庫</a:t>
            </a:r>
          </a:p>
        </p:txBody>
      </p:sp>
    </p:spTree>
    <p:extLst>
      <p:ext uri="{BB962C8B-B14F-4D97-AF65-F5344CB8AC3E}">
        <p14:creationId xmlns:p14="http://schemas.microsoft.com/office/powerpoint/2010/main" val="111568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rotWithShape="1">
          <a:blip r:embed="rId2"/>
          <a:srcRect t="3561"/>
          <a:stretch/>
        </p:blipFill>
        <p:spPr>
          <a:xfrm>
            <a:off x="197741" y="498764"/>
            <a:ext cx="8748518" cy="6085189"/>
          </a:xfrm>
          <a:prstGeom prst="rect">
            <a:avLst/>
          </a:prstGeom>
        </p:spPr>
      </p:pic>
      <p:sp>
        <p:nvSpPr>
          <p:cNvPr id="6" name="文字方塊 5"/>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橢圓 6"/>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rotWithShape="1">
          <a:blip r:embed="rId3"/>
          <a:srcRect l="50572" t="19342" b="13012"/>
          <a:stretch/>
        </p:blipFill>
        <p:spPr>
          <a:xfrm>
            <a:off x="4784411" y="2209800"/>
            <a:ext cx="4094759" cy="3762375"/>
          </a:xfrm>
          <a:prstGeom prst="rect">
            <a:avLst/>
          </a:prstGeom>
          <a:ln>
            <a:solidFill>
              <a:schemeClr val="tx1"/>
            </a:solidFill>
          </a:ln>
        </p:spPr>
      </p:pic>
      <p:sp>
        <p:nvSpPr>
          <p:cNvPr id="9" name="矩形 8"/>
          <p:cNvSpPr/>
          <p:nvPr/>
        </p:nvSpPr>
        <p:spPr>
          <a:xfrm>
            <a:off x="373647" y="1738991"/>
            <a:ext cx="1558637" cy="420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952940" y="1383105"/>
            <a:ext cx="4108817"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此按鈕可讀取資料庫中的最後一筆數據</a:t>
            </a:r>
            <a:endParaRPr lang="zh-TW" altLang="en-US" dirty="0">
              <a:solidFill>
                <a:srgbClr val="FF0000"/>
              </a:solidFill>
              <a:latin typeface="標楷體" panose="03000509000000000000" pitchFamily="65" charset="-120"/>
              <a:ea typeface="標楷體" panose="03000509000000000000" pitchFamily="65" charset="-120"/>
            </a:endParaRPr>
          </a:p>
        </p:txBody>
      </p:sp>
      <p:sp>
        <p:nvSpPr>
          <p:cNvPr id="12" name="文字方塊 11"/>
          <p:cNvSpPr txBox="1"/>
          <p:nvPr/>
        </p:nvSpPr>
        <p:spPr>
          <a:xfrm>
            <a:off x="6386560" y="94382"/>
            <a:ext cx="2450351" cy="369332"/>
          </a:xfrm>
          <a:prstGeom prst="rect">
            <a:avLst/>
          </a:prstGeom>
          <a:noFill/>
        </p:spPr>
        <p:txBody>
          <a:bodyPr wrap="none" rtlCol="0">
            <a:spAutoFit/>
          </a:bodyPr>
          <a:lstStyle/>
          <a:p>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Case for </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已建立資料</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庫</a:t>
            </a:r>
          </a:p>
        </p:txBody>
      </p:sp>
    </p:spTree>
    <p:extLst>
      <p:ext uri="{BB962C8B-B14F-4D97-AF65-F5344CB8AC3E}">
        <p14:creationId xmlns:p14="http://schemas.microsoft.com/office/powerpoint/2010/main" val="17546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2"/>
          <a:srcRect t="5171"/>
          <a:stretch/>
        </p:blipFill>
        <p:spPr>
          <a:xfrm>
            <a:off x="197741" y="471055"/>
            <a:ext cx="8748518" cy="5983592"/>
          </a:xfrm>
          <a:prstGeom prst="rect">
            <a:avLst/>
          </a:prstGeom>
        </p:spPr>
      </p:pic>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橢圓 4"/>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792681" y="1608817"/>
            <a:ext cx="1558637" cy="420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181580" y="1353105"/>
            <a:ext cx="3877985"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連續儲存資料於先前讀取</a:t>
            </a:r>
            <a:r>
              <a:rPr lang="zh-TW" altLang="en-US" dirty="0">
                <a:solidFill>
                  <a:srgbClr val="FF0000"/>
                </a:solidFill>
                <a:latin typeface="標楷體" panose="03000509000000000000" pitchFamily="65" charset="-120"/>
                <a:ea typeface="標楷體" panose="03000509000000000000" pitchFamily="65" charset="-120"/>
              </a:rPr>
              <a:t>的</a:t>
            </a:r>
            <a:r>
              <a:rPr lang="zh-TW" altLang="en-US" dirty="0" smtClean="0">
                <a:solidFill>
                  <a:srgbClr val="FF0000"/>
                </a:solidFill>
                <a:latin typeface="標楷體" panose="03000509000000000000" pitchFamily="65" charset="-120"/>
                <a:ea typeface="標楷體" panose="03000509000000000000" pitchFamily="65" charset="-120"/>
              </a:rPr>
              <a:t>檔案之中</a:t>
            </a:r>
            <a:endParaRPr lang="zh-TW" altLang="en-US" dirty="0">
              <a:solidFill>
                <a:srgbClr val="FF0000"/>
              </a:solidFill>
              <a:latin typeface="標楷體" panose="03000509000000000000" pitchFamily="65" charset="-120"/>
              <a:ea typeface="標楷體" panose="03000509000000000000" pitchFamily="65" charset="-120"/>
            </a:endParaRPr>
          </a:p>
        </p:txBody>
      </p:sp>
      <p:pic>
        <p:nvPicPr>
          <p:cNvPr id="9" name="圖片 8"/>
          <p:cNvPicPr>
            <a:picLocks noChangeAspect="1"/>
          </p:cNvPicPr>
          <p:nvPr/>
        </p:nvPicPr>
        <p:blipFill>
          <a:blip r:embed="rId3"/>
          <a:stretch>
            <a:fillRect/>
          </a:stretch>
        </p:blipFill>
        <p:spPr>
          <a:xfrm>
            <a:off x="411797" y="3525519"/>
            <a:ext cx="8320405" cy="1964044"/>
          </a:xfrm>
          <a:prstGeom prst="rect">
            <a:avLst/>
          </a:prstGeom>
        </p:spPr>
      </p:pic>
      <p:sp>
        <p:nvSpPr>
          <p:cNvPr id="10" name="文字方塊 9"/>
          <p:cNvSpPr txBox="1"/>
          <p:nvPr/>
        </p:nvSpPr>
        <p:spPr>
          <a:xfrm>
            <a:off x="6386560" y="94382"/>
            <a:ext cx="2450351" cy="369332"/>
          </a:xfrm>
          <a:prstGeom prst="rect">
            <a:avLst/>
          </a:prstGeom>
          <a:noFill/>
        </p:spPr>
        <p:txBody>
          <a:bodyPr wrap="none" rtlCol="0">
            <a:spAutoFit/>
          </a:bodyPr>
          <a:lstStyle/>
          <a:p>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Case for </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已建立資料</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庫</a:t>
            </a:r>
          </a:p>
        </p:txBody>
      </p:sp>
    </p:spTree>
    <p:extLst>
      <p:ext uri="{BB962C8B-B14F-4D97-AF65-F5344CB8AC3E}">
        <p14:creationId xmlns:p14="http://schemas.microsoft.com/office/powerpoint/2010/main" val="299466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2"/>
          <a:srcRect l="1646" t="5171" b="1615"/>
          <a:stretch/>
        </p:blipFill>
        <p:spPr>
          <a:xfrm>
            <a:off x="221672" y="537602"/>
            <a:ext cx="8604513" cy="5881671"/>
          </a:xfrm>
          <a:prstGeom prst="rect">
            <a:avLst/>
          </a:prstGeom>
        </p:spPr>
      </p:pic>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橢圓 4"/>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399807" y="1701181"/>
            <a:ext cx="1558637" cy="420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271370" y="2079192"/>
            <a:ext cx="5493812"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軟體開啟後燈光自動開啟，除此之外，設有光源開關</a:t>
            </a:r>
            <a:endParaRPr lang="zh-TW" altLang="en-US"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12621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rotWithShape="1">
          <a:blip r:embed="rId2"/>
          <a:srcRect l="1646" t="5171" b="1615"/>
          <a:stretch/>
        </p:blipFill>
        <p:spPr>
          <a:xfrm>
            <a:off x="306972" y="522681"/>
            <a:ext cx="8604513" cy="5881671"/>
          </a:xfrm>
          <a:prstGeom prst="rect">
            <a:avLst/>
          </a:prstGeom>
        </p:spPr>
      </p:pic>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橢圓 4"/>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7145480" y="1664235"/>
            <a:ext cx="1558637" cy="4205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572000" y="2028952"/>
            <a:ext cx="4339650"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此功能可使使用者自行框選所需檢測區域</a:t>
            </a:r>
            <a:endParaRPr lang="zh-TW" altLang="en-US" dirty="0">
              <a:solidFill>
                <a:srgbClr val="FF0000"/>
              </a:solidFill>
              <a:latin typeface="標楷體" panose="03000509000000000000" pitchFamily="65" charset="-120"/>
              <a:ea typeface="標楷體" panose="03000509000000000000" pitchFamily="65" charset="-120"/>
            </a:endParaRPr>
          </a:p>
        </p:txBody>
      </p:sp>
      <p:grpSp>
        <p:nvGrpSpPr>
          <p:cNvPr id="13" name="群組 12"/>
          <p:cNvGrpSpPr/>
          <p:nvPr/>
        </p:nvGrpSpPr>
        <p:grpSpPr>
          <a:xfrm>
            <a:off x="4413687" y="2369538"/>
            <a:ext cx="4338055" cy="3989686"/>
            <a:chOff x="4413687" y="2369538"/>
            <a:chExt cx="4338055" cy="3989686"/>
          </a:xfrm>
        </p:grpSpPr>
        <p:pic>
          <p:nvPicPr>
            <p:cNvPr id="9" name="圖片 8"/>
            <p:cNvPicPr>
              <a:picLocks noChangeAspect="1"/>
            </p:cNvPicPr>
            <p:nvPr/>
          </p:nvPicPr>
          <p:blipFill rotWithShape="1">
            <a:blip r:embed="rId3"/>
            <a:srcRect l="48645" t="32452" r="1948"/>
            <a:stretch/>
          </p:blipFill>
          <p:spPr>
            <a:xfrm>
              <a:off x="4413687" y="2369538"/>
              <a:ext cx="4338055" cy="3989686"/>
            </a:xfrm>
            <a:prstGeom prst="rect">
              <a:avLst/>
            </a:prstGeom>
          </p:spPr>
        </p:pic>
        <p:sp>
          <p:nvSpPr>
            <p:cNvPr id="12" name="文字方塊 11"/>
            <p:cNvSpPr txBox="1"/>
            <p:nvPr/>
          </p:nvSpPr>
          <p:spPr>
            <a:xfrm>
              <a:off x="4707224" y="2934686"/>
              <a:ext cx="2924775" cy="369332"/>
            </a:xfrm>
            <a:prstGeom prst="rect">
              <a:avLst/>
            </a:prstGeom>
            <a:noFill/>
          </p:spPr>
          <p:txBody>
            <a:bodyPr wrap="none" rtlCol="0">
              <a:spAutoFit/>
            </a:bodyPr>
            <a:lstStyle/>
            <a:p>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按下</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’Enter’</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以鎖定選取範圍</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Tree>
    <p:extLst>
      <p:ext uri="{BB962C8B-B14F-4D97-AF65-F5344CB8AC3E}">
        <p14:creationId xmlns:p14="http://schemas.microsoft.com/office/powerpoint/2010/main" val="15215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 name="群組 6"/>
          <p:cNvGrpSpPr/>
          <p:nvPr/>
        </p:nvGrpSpPr>
        <p:grpSpPr>
          <a:xfrm>
            <a:off x="209333" y="546232"/>
            <a:ext cx="8725333" cy="5866917"/>
            <a:chOff x="209333" y="546232"/>
            <a:chExt cx="8725333" cy="5866917"/>
          </a:xfrm>
        </p:grpSpPr>
        <p:pic>
          <p:nvPicPr>
            <p:cNvPr id="5" name="圖片 4"/>
            <p:cNvPicPr>
              <a:picLocks noChangeAspect="1"/>
            </p:cNvPicPr>
            <p:nvPr/>
          </p:nvPicPr>
          <p:blipFill>
            <a:blip r:embed="rId2"/>
            <a:stretch>
              <a:fillRect/>
            </a:stretch>
          </p:blipFill>
          <p:spPr>
            <a:xfrm>
              <a:off x="209333" y="546232"/>
              <a:ext cx="8725333" cy="5866917"/>
            </a:xfrm>
            <a:prstGeom prst="rect">
              <a:avLst/>
            </a:prstGeom>
            <a:ln>
              <a:solidFill>
                <a:schemeClr val="tx1"/>
              </a:solidFill>
            </a:ln>
          </p:spPr>
        </p:pic>
        <p:sp>
          <p:nvSpPr>
            <p:cNvPr id="6" name="文字方塊 5"/>
            <p:cNvSpPr txBox="1"/>
            <p:nvPr/>
          </p:nvSpPr>
          <p:spPr>
            <a:xfrm>
              <a:off x="4163232" y="2934686"/>
              <a:ext cx="4771434" cy="369332"/>
            </a:xfrm>
            <a:prstGeom prst="rect">
              <a:avLst/>
            </a:prstGeom>
            <a:noFill/>
          </p:spPr>
          <p:txBody>
            <a:bodyPr wrap="none" rtlCol="0">
              <a:spAutoFit/>
            </a:bodyPr>
            <a:lstStyle/>
            <a:p>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選取範圍鎖定後按下</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’Enter’</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以儲存資料與影像</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16" name="群組 15"/>
          <p:cNvGrpSpPr/>
          <p:nvPr/>
        </p:nvGrpSpPr>
        <p:grpSpPr>
          <a:xfrm>
            <a:off x="209332" y="546232"/>
            <a:ext cx="8725333" cy="5764198"/>
            <a:chOff x="209332" y="546232"/>
            <a:chExt cx="8725333" cy="5764198"/>
          </a:xfrm>
        </p:grpSpPr>
        <p:grpSp>
          <p:nvGrpSpPr>
            <p:cNvPr id="11" name="群組 10"/>
            <p:cNvGrpSpPr/>
            <p:nvPr/>
          </p:nvGrpSpPr>
          <p:grpSpPr>
            <a:xfrm>
              <a:off x="209332" y="546232"/>
              <a:ext cx="8725333" cy="5764198"/>
              <a:chOff x="209332" y="546232"/>
              <a:chExt cx="8725333" cy="5764198"/>
            </a:xfrm>
          </p:grpSpPr>
          <p:pic>
            <p:nvPicPr>
              <p:cNvPr id="8" name="圖片 7"/>
              <p:cNvPicPr>
                <a:picLocks noChangeAspect="1"/>
              </p:cNvPicPr>
              <p:nvPr/>
            </p:nvPicPr>
            <p:blipFill>
              <a:blip r:embed="rId3"/>
              <a:stretch>
                <a:fillRect/>
              </a:stretch>
            </p:blipFill>
            <p:spPr>
              <a:xfrm>
                <a:off x="209332" y="546232"/>
                <a:ext cx="8725333" cy="1979488"/>
              </a:xfrm>
              <a:prstGeom prst="rect">
                <a:avLst/>
              </a:prstGeom>
              <a:ln>
                <a:solidFill>
                  <a:schemeClr val="tx1"/>
                </a:solidFill>
              </a:ln>
            </p:spPr>
          </p:pic>
          <p:sp>
            <p:nvSpPr>
              <p:cNvPr id="10" name="矩形 9"/>
              <p:cNvSpPr/>
              <p:nvPr/>
            </p:nvSpPr>
            <p:spPr>
              <a:xfrm>
                <a:off x="220082" y="2525720"/>
                <a:ext cx="3419039" cy="3784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4"/>
              <a:stretch>
                <a:fillRect/>
              </a:stretch>
            </p:blipFill>
            <p:spPr>
              <a:xfrm>
                <a:off x="3639123" y="2525720"/>
                <a:ext cx="5295542" cy="3784710"/>
              </a:xfrm>
              <a:prstGeom prst="rect">
                <a:avLst/>
              </a:prstGeom>
              <a:ln>
                <a:solidFill>
                  <a:schemeClr val="tx1"/>
                </a:solidFill>
              </a:ln>
            </p:spPr>
          </p:pic>
        </p:grpSp>
        <p:sp>
          <p:nvSpPr>
            <p:cNvPr id="12" name="矩形 11"/>
            <p:cNvSpPr/>
            <p:nvPr/>
          </p:nvSpPr>
          <p:spPr>
            <a:xfrm>
              <a:off x="7693891" y="2389618"/>
              <a:ext cx="434109" cy="136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flipH="1">
              <a:off x="6751782" y="2525720"/>
              <a:ext cx="1159163" cy="91753"/>
            </a:xfrm>
            <a:prstGeom prst="straightConnector1">
              <a:avLst/>
            </a:prstGeom>
            <a:ln>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grpSp>
      <p:sp>
        <p:nvSpPr>
          <p:cNvPr id="13" name="橢圓 12"/>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12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13" y="508001"/>
            <a:ext cx="8370373" cy="5883563"/>
          </a:xfrm>
          <a:prstGeom prst="rect">
            <a:avLst/>
          </a:prstGeom>
          <a:ln>
            <a:solidFill>
              <a:schemeClr val="tx1"/>
            </a:solidFill>
          </a:ln>
        </p:spPr>
      </p:pic>
      <p:sp>
        <p:nvSpPr>
          <p:cNvPr id="5" name="文字方塊 4"/>
          <p:cNvSpPr txBox="1"/>
          <p:nvPr/>
        </p:nvSpPr>
        <p:spPr>
          <a:xfrm>
            <a:off x="373647" y="85147"/>
            <a:ext cx="2826415" cy="369332"/>
          </a:xfrm>
          <a:prstGeom prst="rect">
            <a:avLst/>
          </a:prstGeom>
          <a:noFill/>
        </p:spPr>
        <p:txBody>
          <a:bodyPr wrap="none" rtlCol="0">
            <a:spAutoFit/>
          </a:bodyPr>
          <a:lstStyle/>
          <a:p>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功能介紹</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橢圓 5"/>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59953" y="1043709"/>
            <a:ext cx="4778665" cy="385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3759200" y="1429038"/>
            <a:ext cx="452582" cy="889289"/>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86813" y="1481259"/>
            <a:ext cx="4951805" cy="4587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985491" y="1504350"/>
            <a:ext cx="4570482" cy="646331"/>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此按鈕可進行葉片大小檢測並使使用者自行</a:t>
            </a:r>
            <a:endParaRPr lang="en-US" altLang="zh-TW" dirty="0" smtClean="0">
              <a:solidFill>
                <a:srgbClr val="FF0000"/>
              </a:solidFill>
              <a:latin typeface="標楷體" panose="03000509000000000000" pitchFamily="65" charset="-120"/>
              <a:ea typeface="標楷體" panose="03000509000000000000" pitchFamily="65" charset="-120"/>
            </a:endParaRPr>
          </a:p>
          <a:p>
            <a:r>
              <a:rPr lang="zh-TW" altLang="en-US" dirty="0" smtClean="0">
                <a:solidFill>
                  <a:srgbClr val="FF0000"/>
                </a:solidFill>
                <a:latin typeface="標楷體" panose="03000509000000000000" pitchFamily="65" charset="-120"/>
                <a:ea typeface="標楷體" panose="03000509000000000000" pitchFamily="65" charset="-120"/>
              </a:rPr>
              <a:t>選擇欲儲存的路徑</a:t>
            </a:r>
            <a:endParaRPr lang="zh-TW" altLang="en-US" dirty="0">
              <a:solidFill>
                <a:srgbClr val="FF0000"/>
              </a:solidFill>
              <a:latin typeface="標楷體" panose="03000509000000000000" pitchFamily="65" charset="-120"/>
              <a:ea typeface="標楷體" panose="03000509000000000000" pitchFamily="65" charset="-120"/>
            </a:endParaRPr>
          </a:p>
        </p:txBody>
      </p:sp>
      <p:pic>
        <p:nvPicPr>
          <p:cNvPr id="13" name="圖片 12"/>
          <p:cNvPicPr>
            <a:picLocks noChangeAspect="1"/>
          </p:cNvPicPr>
          <p:nvPr/>
        </p:nvPicPr>
        <p:blipFill rotWithShape="1">
          <a:blip r:embed="rId3">
            <a:extLst>
              <a:ext uri="{28A0092B-C50C-407E-A947-70E740481C1C}">
                <a14:useLocalDpi xmlns:a14="http://schemas.microsoft.com/office/drawing/2010/main" val="0"/>
              </a:ext>
            </a:extLst>
          </a:blip>
          <a:srcRect t="1595" r="20628" b="1"/>
          <a:stretch/>
        </p:blipFill>
        <p:spPr>
          <a:xfrm>
            <a:off x="5338618" y="5821681"/>
            <a:ext cx="3544224" cy="569883"/>
          </a:xfrm>
          <a:prstGeom prst="rect">
            <a:avLst/>
          </a:prstGeom>
          <a:ln w="28575">
            <a:solidFill>
              <a:srgbClr val="FF0000"/>
            </a:solidFill>
          </a:ln>
        </p:spPr>
      </p:pic>
      <p:cxnSp>
        <p:nvCxnSpPr>
          <p:cNvPr id="14" name="直線單箭頭接點 13"/>
          <p:cNvCxnSpPr/>
          <p:nvPr/>
        </p:nvCxnSpPr>
        <p:spPr>
          <a:xfrm>
            <a:off x="4350326" y="5923467"/>
            <a:ext cx="1126838" cy="144824"/>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4655127" y="655782"/>
            <a:ext cx="4108817" cy="369332"/>
          </a:xfrm>
          <a:prstGeom prst="rect">
            <a:avLst/>
          </a:prstGeom>
          <a:noFill/>
        </p:spPr>
        <p:txBody>
          <a:bodyPr wrap="none" rtlCol="0">
            <a:spAutoFit/>
          </a:bodyPr>
          <a:lstStyle/>
          <a:p>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檔案讀取或儲存時</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excel</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檔案必須關閉</a:t>
            </a:r>
            <a:endPar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807895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373647" y="629909"/>
            <a:ext cx="845094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HSI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色彩空間是以人的視覺系統出發，用</a:t>
            </a: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色調</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色飽和度</a:t>
            </a:r>
            <a:r>
              <a:rPr lang="en-US" altLang="zh-TW" b="1"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(Saturation)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亮度 </a:t>
            </a:r>
            <a:r>
              <a:rPr lang="en-US" altLang="zh-TW"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(Intensity</a:t>
            </a:r>
            <a:r>
              <a:rPr lang="zh-TW" altLang="en-US"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或</a:t>
            </a:r>
            <a:r>
              <a:rPr lang="en-US" altLang="zh-TW"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Brightness)</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来描述色彩，</a:t>
            </a:r>
            <a:r>
              <a:rPr lang="zh-CN" altLang="en-US" dirty="0">
                <a:latin typeface="Times New Roman" panose="02020603050405020304" pitchFamily="18" charset="0"/>
                <a:ea typeface="標楷體" panose="03000509000000000000" pitchFamily="65" charset="-120"/>
                <a:cs typeface="Times New Roman" panose="02020603050405020304" pitchFamily="18" charset="0"/>
              </a:rPr>
              <a:t>比</a:t>
            </a:r>
            <a:r>
              <a:rPr lang="en-US" altLang="zh-CN" dirty="0">
                <a:latin typeface="Times New Roman" panose="02020603050405020304" pitchFamily="18" charset="0"/>
                <a:ea typeface="標楷體" panose="03000509000000000000" pitchFamily="65" charset="-120"/>
                <a:cs typeface="Times New Roman" panose="02020603050405020304" pitchFamily="18" charset="0"/>
              </a:rPr>
              <a:t>RGB</a:t>
            </a:r>
            <a:r>
              <a:rPr lang="zh-CN" altLang="en-US" dirty="0">
                <a:latin typeface="Times New Roman" panose="02020603050405020304" pitchFamily="18" charset="0"/>
                <a:ea typeface="標楷體" panose="03000509000000000000" pitchFamily="65" charset="-120"/>
                <a:cs typeface="Times New Roman" panose="02020603050405020304" pitchFamily="18" charset="0"/>
              </a:rPr>
              <a:t>色彩</a:t>
            </a:r>
            <a:r>
              <a:rPr lang="zh-CN" altLang="en-US" dirty="0" smtClean="0">
                <a:latin typeface="Times New Roman" panose="02020603050405020304" pitchFamily="18" charset="0"/>
                <a:ea typeface="標楷體" panose="03000509000000000000" pitchFamily="65" charset="-120"/>
                <a:cs typeface="Times New Roman" panose="02020603050405020304" pitchFamily="18" charset="0"/>
              </a:rPr>
              <a:t>空</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間</a:t>
            </a:r>
            <a:r>
              <a:rPr lang="zh-CN" altLang="en-US" dirty="0" smtClean="0">
                <a:latin typeface="Times New Roman" panose="02020603050405020304" pitchFamily="18" charset="0"/>
                <a:ea typeface="標楷體" panose="03000509000000000000" pitchFamily="65" charset="-120"/>
                <a:cs typeface="Times New Roman" panose="02020603050405020304" pitchFamily="18" charset="0"/>
              </a:rPr>
              <a:t>更</a:t>
            </a:r>
            <a:r>
              <a:rPr lang="zh-CN" altLang="en-US" dirty="0">
                <a:latin typeface="Times New Roman" panose="02020603050405020304" pitchFamily="18" charset="0"/>
                <a:ea typeface="標楷體" panose="03000509000000000000" pitchFamily="65" charset="-120"/>
                <a:cs typeface="Times New Roman" panose="02020603050405020304" pitchFamily="18" charset="0"/>
              </a:rPr>
              <a:t>符合人</a:t>
            </a:r>
            <a:r>
              <a:rPr lang="zh-CN" altLang="en-US" dirty="0" smtClean="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視覺</a:t>
            </a:r>
            <a:r>
              <a:rPr lang="zh-CN" altLang="en-US" dirty="0" smtClean="0">
                <a:latin typeface="Times New Roman" panose="02020603050405020304" pitchFamily="18" charset="0"/>
                <a:ea typeface="標楷體" panose="03000509000000000000" pitchFamily="65" charset="-120"/>
                <a:cs typeface="Times New Roman" panose="02020603050405020304" pitchFamily="18" charset="0"/>
              </a:rPr>
              <a:t>特性</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色調、色相</a:t>
            </a:r>
            <a:r>
              <a:rPr lang="en-US" altLang="zh-TW"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：色彩的基本屬性。例如紅色、橘色或綠色等。</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b="1"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飽和度</a:t>
            </a:r>
            <a:r>
              <a:rPr lang="en-US" altLang="zh-TW" b="1"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(Saturation )</a:t>
            </a:r>
            <a:r>
              <a:rPr lang="zh-TW" altLang="en-US" b="1" dirty="0" smtClean="0">
                <a:solidFill>
                  <a:srgbClr val="00B05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：又稱色度，是指色彩的強度或純度。飽和度代表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灰色與色調的比例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，並以</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0%</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灰色</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完全飽和</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來衡量。</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亮度</a:t>
            </a:r>
            <a:r>
              <a:rPr lang="en-US" altLang="zh-TW"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(Intensity)</a:t>
            </a:r>
            <a:r>
              <a:rPr lang="zh-TW" altLang="en-US" b="1" dirty="0" smtClean="0">
                <a:solidFill>
                  <a:srgbClr val="0070C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：是指顏色的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相對明暗度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，通常以</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0%</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黑色</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100%</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白色</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的百分比</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來衡量。</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在</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色彩空間，對圖像進行處理較為有效。</a:t>
            </a:r>
          </a:p>
        </p:txBody>
      </p:sp>
      <p:pic>
        <p:nvPicPr>
          <p:cNvPr id="11" name="Picture 4" descr="「RGB」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61" y="3203848"/>
            <a:ext cx="3837139" cy="25580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SV」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501" y="2938233"/>
            <a:ext cx="4119095" cy="3089322"/>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p:cNvSpPr txBox="1"/>
          <p:nvPr/>
        </p:nvSpPr>
        <p:spPr>
          <a:xfrm>
            <a:off x="6487507" y="5761940"/>
            <a:ext cx="2031325" cy="369332"/>
          </a:xfrm>
          <a:prstGeom prst="rect">
            <a:avLst/>
          </a:prstGeom>
          <a:noFill/>
        </p:spPr>
        <p:txBody>
          <a:bodyPr wrap="none" rtlCol="0">
            <a:spAutoFit/>
          </a:bodyPr>
          <a:lstStyle/>
          <a:p>
            <a:r>
              <a:rPr lang="en-US" altLang="zh-TW" u="sng"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u="sng" dirty="0" smtClean="0">
                <a:latin typeface="Times New Roman" panose="02020603050405020304" pitchFamily="18" charset="0"/>
                <a:ea typeface="標楷體" panose="03000509000000000000" pitchFamily="65" charset="-120"/>
                <a:cs typeface="Times New Roman" panose="02020603050405020304" pitchFamily="18" charset="0"/>
              </a:rPr>
              <a:t>色彩空間模型</a:t>
            </a:r>
            <a:endParaRPr lang="zh-TW" altLang="en-US"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文字方塊 14"/>
          <p:cNvSpPr txBox="1"/>
          <p:nvPr/>
        </p:nvSpPr>
        <p:spPr>
          <a:xfrm>
            <a:off x="3123017" y="5761940"/>
            <a:ext cx="1582484" cy="369332"/>
          </a:xfrm>
          <a:prstGeom prst="rect">
            <a:avLst/>
          </a:prstGeom>
          <a:noFill/>
        </p:spPr>
        <p:txBody>
          <a:bodyPr wrap="none" rtlCol="0">
            <a:spAutoFit/>
          </a:bodyPr>
          <a:lstStyle/>
          <a:p>
            <a:r>
              <a:rPr lang="en-US" altLang="zh-TW" u="sng" dirty="0" smtClean="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u="sng" dirty="0" smtClean="0">
                <a:latin typeface="Times New Roman" panose="02020603050405020304" pitchFamily="18" charset="0"/>
                <a:ea typeface="標楷體" panose="03000509000000000000" pitchFamily="65" charset="-120"/>
                <a:cs typeface="Times New Roman" panose="02020603050405020304" pitchFamily="18" charset="0"/>
              </a:rPr>
              <a:t>色彩空間</a:t>
            </a:r>
            <a:endParaRPr lang="zh-TW" altLang="en-US"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p:cNvSpPr txBox="1"/>
          <p:nvPr/>
        </p:nvSpPr>
        <p:spPr>
          <a:xfrm>
            <a:off x="373647" y="85147"/>
            <a:ext cx="1669047"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前言</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色彩空間</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橢圓 3"/>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2409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4682" y="547315"/>
            <a:ext cx="4108817" cy="369332"/>
          </a:xfrm>
          <a:prstGeom prst="rect">
            <a:avLst/>
          </a:prstGeom>
        </p:spPr>
        <p:txBody>
          <a:bodyPr wrap="none">
            <a:spAutoFit/>
          </a:bodyPr>
          <a:lstStyle/>
          <a:p>
            <a:r>
              <a:rPr lang="zh-TW" altLang="en-US" b="1" u="sng" dirty="0">
                <a:solidFill>
                  <a:srgbClr val="010101"/>
                </a:solidFill>
                <a:latin typeface="標楷體" panose="03000509000000000000" pitchFamily="65" charset="-120"/>
                <a:ea typeface="標楷體" panose="03000509000000000000" pitchFamily="65" charset="-120"/>
              </a:rPr>
              <a:t>應用影像處理檢測荔枝果皮之顏色變化</a:t>
            </a:r>
            <a:endParaRPr lang="zh-TW" altLang="en-US" b="1" u="sng" dirty="0">
              <a:latin typeface="標楷體" panose="03000509000000000000" pitchFamily="65" charset="-120"/>
              <a:ea typeface="標楷體" panose="03000509000000000000" pitchFamily="65" charset="-120"/>
            </a:endParaRPr>
          </a:p>
        </p:txBody>
      </p:sp>
      <p:sp>
        <p:nvSpPr>
          <p:cNvPr id="6" name="矩形 5"/>
          <p:cNvSpPr/>
          <p:nvPr/>
        </p:nvSpPr>
        <p:spPr>
          <a:xfrm>
            <a:off x="4243426" y="731981"/>
            <a:ext cx="2249737" cy="307777"/>
          </a:xfrm>
          <a:prstGeom prst="rect">
            <a:avLst/>
          </a:prstGeom>
        </p:spPr>
        <p:txBody>
          <a:bodyPr wrap="square">
            <a:spAutoFit/>
          </a:bodyPr>
          <a:lstStyle/>
          <a:p>
            <a:r>
              <a:rPr lang="zh-TW" altLang="en-US" sz="1400" b="0" i="0" u="none" strike="noStrike" baseline="0" dirty="0" smtClean="0">
                <a:solidFill>
                  <a:srgbClr val="010101"/>
                </a:solidFill>
                <a:latin typeface="Times New Roman" panose="02020603050405020304" pitchFamily="18" charset="0"/>
                <a:ea typeface="標楷體" panose="03000509000000000000" pitchFamily="65" charset="-120"/>
                <a:cs typeface="Times New Roman" panose="02020603050405020304" pitchFamily="18" charset="0"/>
              </a:rPr>
              <a:t>柯建全</a:t>
            </a:r>
            <a:r>
              <a:rPr lang="en-US" altLang="zh-TW" sz="900" b="1" i="0" u="none" strike="noStrike" baseline="0" dirty="0" smtClean="0">
                <a:solidFill>
                  <a:srgbClr val="01010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400" b="0" i="0" u="none" strike="noStrike" baseline="0" dirty="0" smtClean="0">
                <a:solidFill>
                  <a:srgbClr val="010101"/>
                </a:solidFill>
                <a:latin typeface="Times New Roman" panose="02020603050405020304" pitchFamily="18" charset="0"/>
                <a:ea typeface="標楷體" panose="03000509000000000000" pitchFamily="65" charset="-120"/>
                <a:cs typeface="Times New Roman" panose="02020603050405020304" pitchFamily="18" charset="0"/>
              </a:rPr>
              <a:t>，黃膺任， 艾群</a:t>
            </a:r>
            <a:endParaRPr lang="en-US" altLang="zh-TW" sz="900" b="1" i="0" u="none" strike="noStrike" baseline="80000" dirty="0" smtClean="0">
              <a:solidFill>
                <a:srgbClr val="010101"/>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8" name="直線接點 7"/>
          <p:cNvCxnSpPr/>
          <p:nvPr/>
        </p:nvCxnSpPr>
        <p:spPr>
          <a:xfrm>
            <a:off x="6319638" y="895104"/>
            <a:ext cx="912434"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232072" y="741216"/>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1999</a:t>
            </a:r>
            <a:endParaRPr lang="zh-TW" altLang="en-US" sz="1400" dirty="0">
              <a:latin typeface="Times New Roman" panose="02020603050405020304" pitchFamily="18" charset="0"/>
              <a:cs typeface="Times New Roman" panose="02020603050405020304" pitchFamily="18" charset="0"/>
            </a:endParaRPr>
          </a:p>
        </p:txBody>
      </p:sp>
      <p:sp>
        <p:nvSpPr>
          <p:cNvPr id="11" name="文字方塊 10"/>
          <p:cNvSpPr txBox="1"/>
          <p:nvPr/>
        </p:nvSpPr>
        <p:spPr>
          <a:xfrm>
            <a:off x="313065" y="984342"/>
            <a:ext cx="8369118" cy="923330"/>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經由</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色彩空間</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轉換</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形態學平滑化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及</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輪廓追蹤</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之影像處理技術，量測出每一顆荔枝定量參數例如</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HSI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平均灰度值、面積、周長等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結果顯示，</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HSI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色彩模式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中，</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平均色調</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值</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重量變化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最具相關性。</a:t>
            </a:r>
          </a:p>
        </p:txBody>
      </p:sp>
      <p:pic>
        <p:nvPicPr>
          <p:cNvPr id="12" name="圖片 11"/>
          <p:cNvPicPr>
            <a:picLocks noChangeAspect="1"/>
          </p:cNvPicPr>
          <p:nvPr/>
        </p:nvPicPr>
        <p:blipFill rotWithShape="1">
          <a:blip r:embed="rId2"/>
          <a:srcRect r="6748"/>
          <a:stretch/>
        </p:blipFill>
        <p:spPr>
          <a:xfrm>
            <a:off x="254682" y="1823316"/>
            <a:ext cx="2580883" cy="2070166"/>
          </a:xfrm>
          <a:prstGeom prst="rect">
            <a:avLst/>
          </a:prstGeom>
        </p:spPr>
      </p:pic>
      <p:pic>
        <p:nvPicPr>
          <p:cNvPr id="14" name="圖片 13"/>
          <p:cNvPicPr>
            <a:picLocks noChangeAspect="1"/>
          </p:cNvPicPr>
          <p:nvPr/>
        </p:nvPicPr>
        <p:blipFill rotWithShape="1">
          <a:blip r:embed="rId3"/>
          <a:srcRect l="2384" t="25903" r="51743" b="4446"/>
          <a:stretch/>
        </p:blipFill>
        <p:spPr>
          <a:xfrm>
            <a:off x="2881744" y="2030782"/>
            <a:ext cx="3020292" cy="1655236"/>
          </a:xfrm>
          <a:prstGeom prst="rect">
            <a:avLst/>
          </a:prstGeom>
        </p:spPr>
      </p:pic>
      <p:pic>
        <p:nvPicPr>
          <p:cNvPr id="15" name="圖片 14"/>
          <p:cNvPicPr>
            <a:picLocks noChangeAspect="1"/>
          </p:cNvPicPr>
          <p:nvPr/>
        </p:nvPicPr>
        <p:blipFill rotWithShape="1">
          <a:blip r:embed="rId3"/>
          <a:srcRect l="53727" t="25903"/>
          <a:stretch/>
        </p:blipFill>
        <p:spPr>
          <a:xfrm>
            <a:off x="5902036" y="1977950"/>
            <a:ext cx="3046654" cy="1760899"/>
          </a:xfrm>
          <a:prstGeom prst="rect">
            <a:avLst/>
          </a:prstGeom>
        </p:spPr>
      </p:pic>
      <p:sp>
        <p:nvSpPr>
          <p:cNvPr id="16" name="矩形 15"/>
          <p:cNvSpPr/>
          <p:nvPr/>
        </p:nvSpPr>
        <p:spPr>
          <a:xfrm>
            <a:off x="254682" y="3809127"/>
            <a:ext cx="8224300" cy="369332"/>
          </a:xfrm>
          <a:prstGeom prst="rect">
            <a:avLst/>
          </a:prstGeom>
        </p:spPr>
        <p:txBody>
          <a:bodyPr wrap="square">
            <a:spAutoFit/>
          </a:bodyPr>
          <a:lstStyle/>
          <a:p>
            <a:r>
              <a:rPr lang="en-US" altLang="zh-TW" b="1" u="sng" dirty="0" smtClean="0">
                <a:latin typeface="Times New Roman" panose="02020603050405020304" pitchFamily="18" charset="0"/>
              </a:rPr>
              <a:t>Quality inspection of bakery products using a color-based machine vision system</a:t>
            </a:r>
            <a:endParaRPr lang="zh-TW" altLang="en-US" b="1" u="sng" dirty="0"/>
          </a:p>
        </p:txBody>
      </p:sp>
      <p:sp>
        <p:nvSpPr>
          <p:cNvPr id="17" name="矩形 16"/>
          <p:cNvSpPr/>
          <p:nvPr/>
        </p:nvSpPr>
        <p:spPr>
          <a:xfrm>
            <a:off x="1960419" y="4085612"/>
            <a:ext cx="7146637" cy="307777"/>
          </a:xfrm>
          <a:prstGeom prst="rect">
            <a:avLst/>
          </a:prstGeom>
        </p:spPr>
        <p:txBody>
          <a:bodyPr wrap="square">
            <a:spAutoFit/>
          </a:bodyPr>
          <a:lstStyle/>
          <a:p>
            <a:r>
              <a:rPr lang="en-US" altLang="zh-TW" sz="1400" dirty="0">
                <a:latin typeface="Times New Roman" panose="02020603050405020304" pitchFamily="18" charset="0"/>
              </a:rPr>
              <a:t>MOHD ZAID </a:t>
            </a:r>
            <a:r>
              <a:rPr lang="en-US" altLang="zh-TW" sz="1400" dirty="0" smtClean="0">
                <a:latin typeface="Times New Roman" panose="02020603050405020304" pitchFamily="18" charset="0"/>
              </a:rPr>
              <a:t>ABDULLAH, </a:t>
            </a:r>
            <a:r>
              <a:rPr lang="en-US" altLang="zh-TW" sz="1400" dirty="0">
                <a:latin typeface="Times New Roman" panose="02020603050405020304" pitchFamily="18" charset="0"/>
              </a:rPr>
              <a:t>SABINA ABDUL </a:t>
            </a:r>
            <a:r>
              <a:rPr lang="en-US" altLang="zh-TW" sz="1400" dirty="0" smtClean="0">
                <a:latin typeface="Times New Roman" panose="02020603050405020304" pitchFamily="18" charset="0"/>
              </a:rPr>
              <a:t>AZIZ </a:t>
            </a:r>
            <a:r>
              <a:rPr lang="en-US" altLang="zh-TW" sz="1400" b="0" i="0" u="none" strike="noStrike" baseline="0" dirty="0" smtClean="0">
                <a:latin typeface="Times New Roman" panose="02020603050405020304" pitchFamily="18" charset="0"/>
              </a:rPr>
              <a:t>and </a:t>
            </a:r>
            <a:r>
              <a:rPr lang="en-US" altLang="zh-TW" sz="1400" dirty="0" smtClean="0">
                <a:latin typeface="Times New Roman" panose="02020603050405020304" pitchFamily="18" charset="0"/>
              </a:rPr>
              <a:t>ABDUL MANAN </a:t>
            </a:r>
            <a:r>
              <a:rPr lang="en-US" altLang="zh-TW" sz="1400" dirty="0">
                <a:latin typeface="Times New Roman" panose="02020603050405020304" pitchFamily="18" charset="0"/>
              </a:rPr>
              <a:t>DOS </a:t>
            </a:r>
            <a:r>
              <a:rPr lang="en-US" altLang="zh-TW" sz="1400" dirty="0" smtClean="0">
                <a:latin typeface="Times New Roman" panose="02020603050405020304" pitchFamily="18" charset="0"/>
              </a:rPr>
              <a:t>MOHAMED</a:t>
            </a:r>
            <a:endParaRPr lang="zh-TW" altLang="en-US" sz="1400" dirty="0"/>
          </a:p>
        </p:txBody>
      </p:sp>
      <p:cxnSp>
        <p:nvCxnSpPr>
          <p:cNvPr id="20" name="直線接點 19"/>
          <p:cNvCxnSpPr/>
          <p:nvPr/>
        </p:nvCxnSpPr>
        <p:spPr>
          <a:xfrm flipV="1">
            <a:off x="8266545" y="4015334"/>
            <a:ext cx="217054" cy="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8465127" y="3861445"/>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1998</a:t>
            </a:r>
            <a:endParaRPr lang="zh-TW" altLang="en-US" sz="1400"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313065" y="4332347"/>
            <a:ext cx="8369118" cy="923330"/>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將</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色彩空間轉換至</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色彩空間，並利用</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色調值</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進行分類。</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結果顯示，該演算法能夠在大多數情況下以高於</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88</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％的準確度對鬆餅進行分類。</a:t>
            </a:r>
          </a:p>
          <a:p>
            <a:pPr marL="285750" indent="-285750">
              <a:buFont typeface="Arial" panose="020B0604020202020204" pitchFamily="34" charset="0"/>
              <a:buChar char="•"/>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矩形 26"/>
          <p:cNvSpPr/>
          <p:nvPr/>
        </p:nvSpPr>
        <p:spPr>
          <a:xfrm>
            <a:off x="254682" y="4932511"/>
            <a:ext cx="8694008" cy="646331"/>
          </a:xfrm>
          <a:prstGeom prst="rect">
            <a:avLst/>
          </a:prstGeom>
        </p:spPr>
        <p:txBody>
          <a:bodyPr wrap="square">
            <a:spAutoFit/>
          </a:bodyPr>
          <a:lstStyle/>
          <a:p>
            <a:r>
              <a:rPr lang="zh-TW" altLang="en-US" b="1" u="sng" dirty="0" smtClean="0">
                <a:latin typeface="Times New Roman" panose="02020603050405020304" pitchFamily="18" charset="0"/>
                <a:cs typeface="Times New Roman" panose="02020603050405020304" pitchFamily="18" charset="0"/>
              </a:rPr>
              <a:t>Discrimination and classification of fresh-cut starfruits(Averrhoa carambola L.) using automated machine vision system</a:t>
            </a:r>
            <a:endParaRPr lang="zh-TW" altLang="en-US" b="1" u="sng" dirty="0">
              <a:latin typeface="Times New Roman" panose="02020603050405020304" pitchFamily="18" charset="0"/>
              <a:cs typeface="Times New Roman" panose="02020603050405020304" pitchFamily="18" charset="0"/>
            </a:endParaRPr>
          </a:p>
        </p:txBody>
      </p:sp>
      <p:sp>
        <p:nvSpPr>
          <p:cNvPr id="28" name="矩形 27"/>
          <p:cNvSpPr/>
          <p:nvPr/>
        </p:nvSpPr>
        <p:spPr>
          <a:xfrm>
            <a:off x="3076669" y="5486415"/>
            <a:ext cx="5872021" cy="307777"/>
          </a:xfrm>
          <a:prstGeom prst="rect">
            <a:avLst/>
          </a:prstGeom>
        </p:spPr>
        <p:txBody>
          <a:bodyPr wrap="square">
            <a:spAutoFit/>
          </a:bodyPr>
          <a:lstStyle/>
          <a:p>
            <a:r>
              <a:rPr lang="en-US" altLang="zh-TW" sz="1400" dirty="0">
                <a:latin typeface="Times New Roman" panose="02020603050405020304" pitchFamily="18" charset="0"/>
                <a:cs typeface="Times New Roman" panose="02020603050405020304" pitchFamily="18" charset="0"/>
              </a:rPr>
              <a:t>M.Z. </a:t>
            </a:r>
            <a:r>
              <a:rPr lang="en-US" altLang="zh-TW" sz="1400" dirty="0" smtClean="0">
                <a:latin typeface="Times New Roman" panose="02020603050405020304" pitchFamily="18" charset="0"/>
                <a:cs typeface="Times New Roman" panose="02020603050405020304" pitchFamily="18" charset="0"/>
              </a:rPr>
              <a:t>Abdullah, </a:t>
            </a:r>
            <a:r>
              <a:rPr lang="en-US" altLang="zh-TW" sz="1400" dirty="0">
                <a:latin typeface="Times New Roman" panose="02020603050405020304" pitchFamily="18" charset="0"/>
                <a:cs typeface="Times New Roman" panose="02020603050405020304" pitchFamily="18" charset="0"/>
              </a:rPr>
              <a:t>J. </a:t>
            </a:r>
            <a:r>
              <a:rPr lang="en-US" altLang="zh-TW" sz="1400" dirty="0" smtClean="0">
                <a:latin typeface="Times New Roman" panose="02020603050405020304" pitchFamily="18" charset="0"/>
                <a:cs typeface="Times New Roman" panose="02020603050405020304" pitchFamily="18" charset="0"/>
              </a:rPr>
              <a:t>Mohamad-Saleh, </a:t>
            </a:r>
            <a:r>
              <a:rPr lang="en-US" altLang="zh-TW" sz="1400" dirty="0">
                <a:latin typeface="Times New Roman" panose="02020603050405020304" pitchFamily="18" charset="0"/>
                <a:cs typeface="Times New Roman" panose="02020603050405020304" pitchFamily="18" charset="0"/>
              </a:rPr>
              <a:t>A.S. </a:t>
            </a:r>
            <a:r>
              <a:rPr lang="en-US" altLang="zh-TW" sz="1400" dirty="0" err="1" smtClean="0">
                <a:latin typeface="Times New Roman" panose="02020603050405020304" pitchFamily="18" charset="0"/>
                <a:cs typeface="Times New Roman" panose="02020603050405020304" pitchFamily="18" charset="0"/>
              </a:rPr>
              <a:t>Fathinul-Syahir</a:t>
            </a:r>
            <a:r>
              <a:rPr lang="en-US" altLang="zh-TW" sz="1400" dirty="0" smtClean="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B.M.N. </a:t>
            </a:r>
            <a:r>
              <a:rPr lang="en-US" altLang="zh-TW" sz="1400" dirty="0" err="1">
                <a:latin typeface="Times New Roman" panose="02020603050405020304" pitchFamily="18" charset="0"/>
                <a:cs typeface="Times New Roman" panose="02020603050405020304" pitchFamily="18" charset="0"/>
              </a:rPr>
              <a:t>Mohd-Azemi</a:t>
            </a:r>
            <a:endParaRPr lang="zh-TW" altLang="en-US" sz="1400" dirty="0">
              <a:latin typeface="Times New Roman" panose="02020603050405020304" pitchFamily="18" charset="0"/>
              <a:cs typeface="Times New Roman" panose="02020603050405020304" pitchFamily="18" charset="0"/>
            </a:endParaRPr>
          </a:p>
        </p:txBody>
      </p:sp>
      <p:cxnSp>
        <p:nvCxnSpPr>
          <p:cNvPr id="29" name="直線接點 28"/>
          <p:cNvCxnSpPr/>
          <p:nvPr/>
        </p:nvCxnSpPr>
        <p:spPr>
          <a:xfrm>
            <a:off x="3833770" y="5417165"/>
            <a:ext cx="529729" cy="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401026" y="5266393"/>
            <a:ext cx="543739"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2006</a:t>
            </a:r>
            <a:endParaRPr lang="zh-TW" altLang="en-US" sz="1400" dirty="0">
              <a:latin typeface="Times New Roman" panose="02020603050405020304" pitchFamily="18" charset="0"/>
              <a:cs typeface="Times New Roman" panose="02020603050405020304" pitchFamily="18" charset="0"/>
            </a:endParaRPr>
          </a:p>
        </p:txBody>
      </p:sp>
      <p:sp>
        <p:nvSpPr>
          <p:cNvPr id="31" name="文字方塊 30"/>
          <p:cNvSpPr txBox="1"/>
          <p:nvPr/>
        </p:nvSpPr>
        <p:spPr>
          <a:xfrm>
            <a:off x="313064" y="5717341"/>
            <a:ext cx="8369118" cy="646331"/>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利用</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HSI</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色彩空間中的</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色調</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(Hue)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特徵對楊桃進行</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成熟</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非成熟</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的分類。</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分析</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顏色</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和</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形狀</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容易受到</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照明強度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變化的影響。</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文字方塊 21"/>
          <p:cNvSpPr txBox="1"/>
          <p:nvPr/>
        </p:nvSpPr>
        <p:spPr>
          <a:xfrm>
            <a:off x="373647" y="85147"/>
            <a:ext cx="1670650"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前言</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文獻回顧</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橢圓 23"/>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8268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456742" y="489331"/>
            <a:ext cx="1243260" cy="1294756"/>
            <a:chOff x="2656072" y="3648170"/>
            <a:chExt cx="1016646" cy="1036004"/>
          </a:xfrm>
        </p:grpSpPr>
        <p:pic>
          <p:nvPicPr>
            <p:cNvPr id="7" name="圖片 6"/>
            <p:cNvPicPr>
              <a:picLocks noChangeAspect="1"/>
            </p:cNvPicPr>
            <p:nvPr/>
          </p:nvPicPr>
          <p:blipFill>
            <a:blip r:embed="rId2"/>
            <a:stretch>
              <a:fillRect/>
            </a:stretch>
          </p:blipFill>
          <p:spPr>
            <a:xfrm>
              <a:off x="2656072" y="3648170"/>
              <a:ext cx="1016646" cy="1016646"/>
            </a:xfrm>
            <a:prstGeom prst="rect">
              <a:avLst/>
            </a:prstGeom>
          </p:spPr>
        </p:pic>
        <p:sp>
          <p:nvSpPr>
            <p:cNvPr id="8" name="文字方塊 7"/>
            <p:cNvSpPr txBox="1"/>
            <p:nvPr/>
          </p:nvSpPr>
          <p:spPr>
            <a:xfrm>
              <a:off x="2678757" y="4437905"/>
              <a:ext cx="987308" cy="246269"/>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Raspberry Pi</a:t>
              </a:r>
              <a:endParaRPr lang="zh-TW" altLang="en-US" sz="1400" b="1" dirty="0">
                <a:latin typeface="Times New Roman" panose="02020603050405020304" pitchFamily="18" charset="0"/>
                <a:cs typeface="Times New Roman" panose="02020603050405020304" pitchFamily="18" charset="0"/>
              </a:endParaRPr>
            </a:p>
          </p:txBody>
        </p:sp>
      </p:grpSp>
      <p:grpSp>
        <p:nvGrpSpPr>
          <p:cNvPr id="10" name="群組 9"/>
          <p:cNvGrpSpPr/>
          <p:nvPr/>
        </p:nvGrpSpPr>
        <p:grpSpPr>
          <a:xfrm>
            <a:off x="373410" y="513525"/>
            <a:ext cx="1429530" cy="3038631"/>
            <a:chOff x="2085999" y="5164311"/>
            <a:chExt cx="993596" cy="2112002"/>
          </a:xfrm>
        </p:grpSpPr>
        <p:grpSp>
          <p:nvGrpSpPr>
            <p:cNvPr id="11" name="群組 10"/>
            <p:cNvGrpSpPr/>
            <p:nvPr/>
          </p:nvGrpSpPr>
          <p:grpSpPr>
            <a:xfrm>
              <a:off x="2303587" y="6345557"/>
              <a:ext cx="558421" cy="836467"/>
              <a:chOff x="3037066" y="6166809"/>
              <a:chExt cx="656982" cy="962955"/>
            </a:xfrm>
          </p:grpSpPr>
          <p:sp>
            <p:nvSpPr>
              <p:cNvPr id="13" name="文字方塊 12"/>
              <p:cNvSpPr txBox="1"/>
              <p:nvPr/>
            </p:nvSpPr>
            <p:spPr>
              <a:xfrm>
                <a:off x="3037066" y="6711107"/>
                <a:ext cx="656982" cy="418657"/>
              </a:xfrm>
              <a:prstGeom prst="rect">
                <a:avLst/>
              </a:prstGeom>
              <a:noFill/>
            </p:spPr>
            <p:txBody>
              <a:bodyPr wrap="none" rtlCol="0">
                <a:spAutoFit/>
              </a:bodyPr>
              <a:lstStyle/>
              <a:p>
                <a:r>
                  <a:rPr lang="zh-TW" altLang="en-US" sz="1400" b="1" dirty="0" smtClean="0">
                    <a:latin typeface="Times New Roman" panose="02020603050405020304" pitchFamily="18" charset="0"/>
                    <a:cs typeface="Times New Roman" panose="02020603050405020304" pitchFamily="18" charset="0"/>
                  </a:rPr>
                  <a:t> </a:t>
                </a:r>
                <a:r>
                  <a:rPr lang="en-US" altLang="zh-TW" sz="1400" b="1" dirty="0" smtClean="0">
                    <a:latin typeface="Times New Roman" panose="02020603050405020304" pitchFamily="18" charset="0"/>
                    <a:cs typeface="Times New Roman" panose="02020603050405020304" pitchFamily="18" charset="0"/>
                  </a:rPr>
                  <a:t>Video </a:t>
                </a:r>
              </a:p>
              <a:p>
                <a:r>
                  <a:rPr lang="en-US" altLang="zh-TW" sz="1400" b="1" dirty="0">
                    <a:latin typeface="Times New Roman" panose="02020603050405020304" pitchFamily="18" charset="0"/>
                    <a:cs typeface="Times New Roman" panose="02020603050405020304" pitchFamily="18" charset="0"/>
                  </a:rPr>
                  <a:t>C</a:t>
                </a:r>
                <a:r>
                  <a:rPr lang="en-US" altLang="zh-TW" sz="1400" b="1" dirty="0" smtClean="0">
                    <a:latin typeface="Times New Roman" panose="02020603050405020304" pitchFamily="18" charset="0"/>
                    <a:cs typeface="Times New Roman" panose="02020603050405020304" pitchFamily="18" charset="0"/>
                  </a:rPr>
                  <a:t>amera</a:t>
                </a:r>
                <a:endParaRPr lang="zh-TW" altLang="en-US" sz="1400" b="1" dirty="0">
                  <a:latin typeface="Times New Roman" panose="02020603050405020304" pitchFamily="18" charset="0"/>
                  <a:cs typeface="Times New Roman" panose="02020603050405020304" pitchFamily="18" charset="0"/>
                </a:endParaRPr>
              </a:p>
            </p:txBody>
          </p:sp>
          <p:pic>
            <p:nvPicPr>
              <p:cNvPr id="14" name="圖片 13"/>
              <p:cNvPicPr>
                <a:picLocks noChangeAspect="1"/>
              </p:cNvPicPr>
              <p:nvPr/>
            </p:nvPicPr>
            <p:blipFill rotWithShape="1">
              <a:blip r:embed="rId3"/>
              <a:srcRect l="24804" t="27274" r="26602" b="25138"/>
              <a:stretch/>
            </p:blipFill>
            <p:spPr>
              <a:xfrm rot="16200000">
                <a:off x="3097927" y="6172401"/>
                <a:ext cx="540891" cy="529708"/>
              </a:xfrm>
              <a:prstGeom prst="rect">
                <a:avLst/>
              </a:prstGeom>
            </p:spPr>
          </p:pic>
        </p:grpSp>
        <p:sp>
          <p:nvSpPr>
            <p:cNvPr id="15" name="橢圓 14"/>
            <p:cNvSpPr/>
            <p:nvPr/>
          </p:nvSpPr>
          <p:spPr>
            <a:xfrm>
              <a:off x="2085999" y="5164311"/>
              <a:ext cx="993596" cy="1013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2085999" y="6262828"/>
              <a:ext cx="993596" cy="10134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026" name="Picture 2" descr="「茶葉凋萎」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467" y="2257633"/>
            <a:ext cx="1461079" cy="97040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4707498" y="2178114"/>
            <a:ext cx="1806072" cy="369332"/>
          </a:xfrm>
          <a:prstGeom prst="rect">
            <a:avLst/>
          </a:prstGeom>
          <a:noFill/>
          <a:ln w="19050">
            <a:noFill/>
          </a:ln>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Image Processing</a:t>
            </a:r>
            <a:endParaRPr lang="zh-TW" altLang="en-US" dirty="0">
              <a:latin typeface="Times New Roman" panose="02020603050405020304" pitchFamily="18" charset="0"/>
              <a:cs typeface="Times New Roman" panose="02020603050405020304" pitchFamily="18" charset="0"/>
            </a:endParaRPr>
          </a:p>
        </p:txBody>
      </p:sp>
      <p:sp>
        <p:nvSpPr>
          <p:cNvPr id="19" name="向下箭號 18"/>
          <p:cNvSpPr/>
          <p:nvPr/>
        </p:nvSpPr>
        <p:spPr>
          <a:xfrm rot="16200000">
            <a:off x="2003249" y="2599181"/>
            <a:ext cx="233680" cy="4717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577855" y="2628143"/>
            <a:ext cx="1569660" cy="369332"/>
          </a:xfrm>
          <a:prstGeom prst="rect">
            <a:avLst/>
          </a:prstGeom>
          <a:noFill/>
          <a:ln w="19050">
            <a:solidFill>
              <a:schemeClr val="tx1"/>
            </a:solidFill>
          </a:ln>
        </p:spPr>
        <p:txBody>
          <a:bodyPr wrap="square" rtlCol="0">
            <a:spAutoFit/>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三原色</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 name="向下箭號 21"/>
          <p:cNvSpPr/>
          <p:nvPr/>
        </p:nvSpPr>
        <p:spPr>
          <a:xfrm rot="16200000">
            <a:off x="4354773" y="2567495"/>
            <a:ext cx="233680" cy="4717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4795711" y="2618713"/>
            <a:ext cx="1569660" cy="369332"/>
          </a:xfrm>
          <a:prstGeom prst="rect">
            <a:avLst/>
          </a:prstGeom>
          <a:noFill/>
          <a:ln w="19050">
            <a:solidFill>
              <a:schemeClr val="tx1"/>
            </a:solidFill>
          </a:ln>
        </p:spPr>
        <p:txBody>
          <a:bodyPr wrap="non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3" name="矩形 22"/>
          <p:cNvSpPr/>
          <p:nvPr/>
        </p:nvSpPr>
        <p:spPr>
          <a:xfrm>
            <a:off x="2511522" y="2514018"/>
            <a:ext cx="3917317" cy="56511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向下箭號 24"/>
          <p:cNvSpPr/>
          <p:nvPr/>
        </p:nvSpPr>
        <p:spPr>
          <a:xfrm rot="16200000">
            <a:off x="6701246" y="2567495"/>
            <a:ext cx="233680" cy="4717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7248467" y="2246255"/>
            <a:ext cx="1461079" cy="276999"/>
          </a:xfrm>
          <a:prstGeom prst="rect">
            <a:avLst/>
          </a:prstGeom>
          <a:solidFill>
            <a:schemeClr val="tx1"/>
          </a:solidFill>
        </p:spPr>
        <p:txBody>
          <a:bodyPr wrap="square" rtlCol="0">
            <a:spAutoFit/>
          </a:bodyPr>
          <a:lstStyle/>
          <a:p>
            <a:pPr algn="ctr"/>
            <a:r>
              <a:rPr lang="zh-TW" altLang="en-US" sz="1200" dirty="0" smtClean="0">
                <a:solidFill>
                  <a:schemeClr val="bg1"/>
                </a:solidFill>
                <a:latin typeface="標楷體" panose="03000509000000000000" pitchFamily="65" charset="-120"/>
                <a:ea typeface="標楷體" panose="03000509000000000000" pitchFamily="65" charset="-120"/>
              </a:rPr>
              <a:t>萎凋程度</a:t>
            </a:r>
            <a:endParaRPr lang="zh-TW" altLang="en-US" sz="1200" dirty="0">
              <a:solidFill>
                <a:schemeClr val="bg1"/>
              </a:solidFill>
              <a:latin typeface="標楷體" panose="03000509000000000000" pitchFamily="65" charset="-120"/>
              <a:ea typeface="標楷體" panose="03000509000000000000" pitchFamily="65" charset="-120"/>
            </a:endParaRPr>
          </a:p>
        </p:txBody>
      </p:sp>
      <p:graphicFrame>
        <p:nvGraphicFramePr>
          <p:cNvPr id="31" name="表格 30"/>
          <p:cNvGraphicFramePr>
            <a:graphicFrameLocks noGrp="1"/>
          </p:cNvGraphicFramePr>
          <p:nvPr>
            <p:extLst>
              <p:ext uri="{D42A27DB-BD31-4B8C-83A1-F6EECF244321}">
                <p14:modId xmlns:p14="http://schemas.microsoft.com/office/powerpoint/2010/main" val="1173025427"/>
              </p:ext>
            </p:extLst>
          </p:nvPr>
        </p:nvGraphicFramePr>
        <p:xfrm>
          <a:off x="558798" y="3656024"/>
          <a:ext cx="8026404" cy="2595880"/>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3709148415"/>
                    </a:ext>
                  </a:extLst>
                </a:gridCol>
                <a:gridCol w="729673">
                  <a:extLst>
                    <a:ext uri="{9D8B030D-6E8A-4147-A177-3AD203B41FA5}">
                      <a16:colId xmlns:a16="http://schemas.microsoft.com/office/drawing/2014/main" val="2628970419"/>
                    </a:ext>
                  </a:extLst>
                </a:gridCol>
                <a:gridCol w="729673">
                  <a:extLst>
                    <a:ext uri="{9D8B030D-6E8A-4147-A177-3AD203B41FA5}">
                      <a16:colId xmlns:a16="http://schemas.microsoft.com/office/drawing/2014/main" val="3975800704"/>
                    </a:ext>
                  </a:extLst>
                </a:gridCol>
                <a:gridCol w="729673">
                  <a:extLst>
                    <a:ext uri="{9D8B030D-6E8A-4147-A177-3AD203B41FA5}">
                      <a16:colId xmlns:a16="http://schemas.microsoft.com/office/drawing/2014/main" val="63107195"/>
                    </a:ext>
                  </a:extLst>
                </a:gridCol>
                <a:gridCol w="364837">
                  <a:extLst>
                    <a:ext uri="{9D8B030D-6E8A-4147-A177-3AD203B41FA5}">
                      <a16:colId xmlns:a16="http://schemas.microsoft.com/office/drawing/2014/main" val="2041726225"/>
                    </a:ext>
                  </a:extLst>
                </a:gridCol>
                <a:gridCol w="364837">
                  <a:extLst>
                    <a:ext uri="{9D8B030D-6E8A-4147-A177-3AD203B41FA5}">
                      <a16:colId xmlns:a16="http://schemas.microsoft.com/office/drawing/2014/main" val="962394191"/>
                    </a:ext>
                  </a:extLst>
                </a:gridCol>
                <a:gridCol w="729673">
                  <a:extLst>
                    <a:ext uri="{9D8B030D-6E8A-4147-A177-3AD203B41FA5}">
                      <a16:colId xmlns:a16="http://schemas.microsoft.com/office/drawing/2014/main" val="3461903070"/>
                    </a:ext>
                  </a:extLst>
                </a:gridCol>
                <a:gridCol w="729673">
                  <a:extLst>
                    <a:ext uri="{9D8B030D-6E8A-4147-A177-3AD203B41FA5}">
                      <a16:colId xmlns:a16="http://schemas.microsoft.com/office/drawing/2014/main" val="790664711"/>
                    </a:ext>
                  </a:extLst>
                </a:gridCol>
                <a:gridCol w="729673">
                  <a:extLst>
                    <a:ext uri="{9D8B030D-6E8A-4147-A177-3AD203B41FA5}">
                      <a16:colId xmlns:a16="http://schemas.microsoft.com/office/drawing/2014/main" val="2545239720"/>
                    </a:ext>
                  </a:extLst>
                </a:gridCol>
                <a:gridCol w="729673">
                  <a:extLst>
                    <a:ext uri="{9D8B030D-6E8A-4147-A177-3AD203B41FA5}">
                      <a16:colId xmlns:a16="http://schemas.microsoft.com/office/drawing/2014/main" val="919122949"/>
                    </a:ext>
                  </a:extLst>
                </a:gridCol>
                <a:gridCol w="729673">
                  <a:extLst>
                    <a:ext uri="{9D8B030D-6E8A-4147-A177-3AD203B41FA5}">
                      <a16:colId xmlns:a16="http://schemas.microsoft.com/office/drawing/2014/main" val="1599699396"/>
                    </a:ext>
                  </a:extLst>
                </a:gridCol>
                <a:gridCol w="729673">
                  <a:extLst>
                    <a:ext uri="{9D8B030D-6E8A-4147-A177-3AD203B41FA5}">
                      <a16:colId xmlns:a16="http://schemas.microsoft.com/office/drawing/2014/main" val="4106349991"/>
                    </a:ext>
                  </a:extLst>
                </a:gridCol>
              </a:tblGrid>
              <a:tr h="370840">
                <a:tc>
                  <a:txBody>
                    <a:bodyPr/>
                    <a:lstStyle/>
                    <a:p>
                      <a:endParaRPr lang="zh-TW" altLang="en-US" dirty="0"/>
                    </a:p>
                  </a:txBody>
                  <a:tcP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黑</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灰</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白</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gridSpan="2">
                  <a:txBody>
                    <a:bodyPr/>
                    <a:lstStyle/>
                    <a:p>
                      <a:pPr algn="ctr"/>
                      <a:r>
                        <a:rPr lang="zh-TW" altLang="en-US" sz="1400" b="0" dirty="0" smtClean="0">
                          <a:latin typeface="標楷體" panose="03000509000000000000" pitchFamily="65" charset="-120"/>
                          <a:ea typeface="標楷體" panose="03000509000000000000" pitchFamily="65" charset="-120"/>
                        </a:rPr>
                        <a:t>紅</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hMerge="1">
                  <a:txBody>
                    <a:bodyPr/>
                    <a:lstStyle/>
                    <a:p>
                      <a:endParaRPr lang="zh-TW" altLang="en-US"/>
                    </a:p>
                  </a:txBody>
                  <a:tcPr/>
                </a:tc>
                <a:tc>
                  <a:txBody>
                    <a:bodyPr/>
                    <a:lstStyle/>
                    <a:p>
                      <a:pPr algn="ctr"/>
                      <a:r>
                        <a:rPr lang="zh-TW" altLang="en-US" sz="1400" b="0" dirty="0" smtClean="0">
                          <a:latin typeface="標楷體" panose="03000509000000000000" pitchFamily="65" charset="-120"/>
                          <a:ea typeface="標楷體" panose="03000509000000000000" pitchFamily="65" charset="-120"/>
                        </a:rPr>
                        <a:t>橙</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黃</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綠</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青</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藍</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tc>
                  <a:txBody>
                    <a:bodyPr/>
                    <a:lstStyle/>
                    <a:p>
                      <a:pPr algn="ctr"/>
                      <a:r>
                        <a:rPr lang="zh-TW" altLang="en-US" sz="1400" b="0" dirty="0" smtClean="0">
                          <a:latin typeface="標楷體" panose="03000509000000000000" pitchFamily="65" charset="-120"/>
                          <a:ea typeface="標楷體" panose="03000509000000000000" pitchFamily="65" charset="-120"/>
                        </a:rPr>
                        <a:t>紫</a:t>
                      </a:r>
                      <a:endParaRPr lang="zh-TW" altLang="en-US" sz="1400" b="0" dirty="0">
                        <a:latin typeface="標楷體" panose="03000509000000000000" pitchFamily="65" charset="-120"/>
                        <a:ea typeface="標楷體" panose="03000509000000000000" pitchFamily="65" charset="-120"/>
                      </a:endParaRPr>
                    </a:p>
                  </a:txBody>
                  <a:tcPr anchor="ctr">
                    <a:solidFill>
                      <a:schemeClr val="accent5">
                        <a:lumMod val="50000"/>
                      </a:schemeClr>
                    </a:solidFill>
                  </a:tcPr>
                </a:tc>
                <a:extLst>
                  <a:ext uri="{0D108BD9-81ED-4DB2-BD59-A6C34878D82A}">
                    <a16:rowId xmlns:a16="http://schemas.microsoft.com/office/drawing/2014/main" val="1843264349"/>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H</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min</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rgbClr val="203864"/>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156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11</a:t>
                      </a:r>
                      <a:endParaRPr lang="zh-TW" altLang="en-US" sz="900" b="1" dirty="0">
                        <a:latin typeface="Times New Roman" panose="02020603050405020304" pitchFamily="18" charset="0"/>
                        <a:cs typeface="Times New Roman" panose="02020603050405020304" pitchFamily="18" charset="0"/>
                      </a:endParaRPr>
                    </a:p>
                  </a:txBody>
                  <a:tcPr anchor="ctr">
                    <a:solidFill>
                      <a:srgbClr val="D2DEEF"/>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26</a:t>
                      </a:r>
                      <a:endParaRPr lang="zh-TW" altLang="en-US" sz="900" b="1" dirty="0">
                        <a:latin typeface="Times New Roman" panose="02020603050405020304" pitchFamily="18" charset="0"/>
                        <a:cs typeface="Times New Roman" panose="02020603050405020304" pitchFamily="18" charset="0"/>
                      </a:endParaRPr>
                    </a:p>
                  </a:txBody>
                  <a:tcPr anchor="ctr">
                    <a:solidFill>
                      <a:srgbClr val="D2DEEF"/>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35</a:t>
                      </a:r>
                      <a:endParaRPr lang="zh-TW" altLang="en-US" sz="900" b="1" dirty="0">
                        <a:latin typeface="Times New Roman" panose="02020603050405020304" pitchFamily="18" charset="0"/>
                        <a:cs typeface="Times New Roman" panose="02020603050405020304" pitchFamily="18" charset="0"/>
                      </a:endParaRPr>
                    </a:p>
                  </a:txBody>
                  <a:tcPr anchor="ctr">
                    <a:solidFill>
                      <a:srgbClr val="D2DEEF"/>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78</a:t>
                      </a:r>
                      <a:endParaRPr lang="zh-TW" altLang="en-US" sz="900" b="1" dirty="0">
                        <a:latin typeface="Times New Roman" panose="02020603050405020304" pitchFamily="18" charset="0"/>
                        <a:cs typeface="Times New Roman" panose="02020603050405020304" pitchFamily="18" charset="0"/>
                      </a:endParaRPr>
                    </a:p>
                  </a:txBody>
                  <a:tcPr anchor="ctr">
                    <a:solidFill>
                      <a:srgbClr val="D2DEEF"/>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100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125</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07712594"/>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H</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max</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rgbClr val="203864"/>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180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180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180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180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a:t>
                      </a:r>
                      <a:endParaRPr lang="zh-TW" altLang="en-US" sz="900" b="1" dirty="0">
                        <a:latin typeface="Times New Roman" panose="02020603050405020304" pitchFamily="18" charset="0"/>
                        <a:cs typeface="Times New Roman" panose="02020603050405020304" pitchFamily="18" charset="0"/>
                      </a:endParaRPr>
                    </a:p>
                  </a:txBody>
                  <a:tcPr anchor="ctr">
                    <a:solidFill>
                      <a:srgbClr val="EAEFF7"/>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34</a:t>
                      </a:r>
                      <a:endParaRPr lang="zh-TW" altLang="en-US" sz="900" b="1" dirty="0">
                        <a:latin typeface="Times New Roman" panose="02020603050405020304" pitchFamily="18" charset="0"/>
                        <a:cs typeface="Times New Roman" panose="02020603050405020304" pitchFamily="18" charset="0"/>
                      </a:endParaRPr>
                    </a:p>
                  </a:txBody>
                  <a:tcPr anchor="ctr">
                    <a:solidFill>
                      <a:srgbClr val="EAEFF7"/>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77</a:t>
                      </a:r>
                      <a:endParaRPr lang="zh-TW" altLang="en-US" sz="900" b="1" dirty="0">
                        <a:latin typeface="Times New Roman" panose="02020603050405020304" pitchFamily="18" charset="0"/>
                        <a:cs typeface="Times New Roman" panose="02020603050405020304" pitchFamily="18" charset="0"/>
                      </a:endParaRPr>
                    </a:p>
                  </a:txBody>
                  <a:tcPr anchor="ctr">
                    <a:solidFill>
                      <a:srgbClr val="EAEFF7"/>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99</a:t>
                      </a:r>
                      <a:endParaRPr lang="zh-TW" altLang="en-US" sz="900" b="1" dirty="0">
                        <a:latin typeface="Times New Roman" panose="02020603050405020304" pitchFamily="18" charset="0"/>
                        <a:cs typeface="Times New Roman" panose="02020603050405020304" pitchFamily="18" charset="0"/>
                      </a:endParaRPr>
                    </a:p>
                  </a:txBody>
                  <a:tcPr anchor="ctr">
                    <a:solidFill>
                      <a:srgbClr val="EAEFF7"/>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124</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155</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5274523"/>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S</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min</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chemeClr val="accent5">
                        <a:lumMod val="50000"/>
                      </a:schemeClr>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gridSpan="2">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hMerge="1">
                  <a:txBody>
                    <a:bodyPr/>
                    <a:lstStyle/>
                    <a:p>
                      <a:endParaRPr lang="zh-TW" altLang="en-US"/>
                    </a:p>
                  </a:txBody>
                  <a:tcP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53428244"/>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S</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max</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chemeClr val="accent5">
                        <a:lumMod val="50000"/>
                      </a:schemeClr>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43</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30</a:t>
                      </a:r>
                      <a:endParaRPr lang="zh-TW" altLang="en-US" sz="900" b="1" dirty="0">
                        <a:latin typeface="Times New Roman" panose="02020603050405020304" pitchFamily="18" charset="0"/>
                        <a:cs typeface="Times New Roman" panose="02020603050405020304" pitchFamily="18" charset="0"/>
                      </a:endParaRPr>
                    </a:p>
                  </a:txBody>
                  <a:tcPr anchor="ctr"/>
                </a:tc>
                <a:tc gridSpan="2">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hMerge="1">
                  <a:txBody>
                    <a:bodyPr/>
                    <a:lstStyle/>
                    <a:p>
                      <a:endParaRPr lang="zh-TW" altLang="en-US"/>
                    </a:p>
                  </a:txBody>
                  <a:tcP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29153357"/>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V</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min</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chemeClr val="accent5">
                        <a:lumMod val="50000"/>
                      </a:schemeClr>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221</a:t>
                      </a:r>
                      <a:endParaRPr lang="zh-TW" altLang="en-US" sz="900" b="1" dirty="0">
                        <a:latin typeface="Times New Roman" panose="02020603050405020304" pitchFamily="18" charset="0"/>
                        <a:cs typeface="Times New Roman" panose="02020603050405020304" pitchFamily="18" charset="0"/>
                      </a:endParaRPr>
                    </a:p>
                  </a:txBody>
                  <a:tcPr anchor="ctr"/>
                </a:tc>
                <a:tc gridSpan="2">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hMerge="1">
                  <a:txBody>
                    <a:bodyPr/>
                    <a:lstStyle/>
                    <a:p>
                      <a:endParaRPr lang="zh-TW" altLang="en-US"/>
                    </a:p>
                  </a:txBody>
                  <a:tcP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75238101"/>
                  </a:ext>
                </a:extLst>
              </a:tr>
              <a:tr h="370840">
                <a:tc>
                  <a:txBody>
                    <a:bodyPr/>
                    <a:lstStyle/>
                    <a:p>
                      <a:pPr algn="ctr"/>
                      <a:r>
                        <a:rPr lang="en-US" altLang="zh-TW" sz="1400" dirty="0" err="1" smtClean="0">
                          <a:solidFill>
                            <a:schemeClr val="bg1"/>
                          </a:solidFill>
                          <a:latin typeface="Times New Roman" panose="02020603050405020304" pitchFamily="18" charset="0"/>
                          <a:cs typeface="Times New Roman" panose="02020603050405020304" pitchFamily="18" charset="0"/>
                        </a:rPr>
                        <a:t>V</a:t>
                      </a:r>
                      <a:r>
                        <a:rPr lang="en-US" altLang="zh-TW" sz="1400" baseline="-25000" dirty="0" err="1" smtClean="0">
                          <a:solidFill>
                            <a:schemeClr val="bg1"/>
                          </a:solidFill>
                          <a:latin typeface="Times New Roman" panose="02020603050405020304" pitchFamily="18" charset="0"/>
                          <a:cs typeface="Times New Roman" panose="02020603050405020304" pitchFamily="18" charset="0"/>
                        </a:rPr>
                        <a:t>max</a:t>
                      </a:r>
                      <a:endParaRPr lang="zh-TW" altLang="en-US" sz="1400" baseline="-25000" dirty="0">
                        <a:solidFill>
                          <a:schemeClr val="bg1"/>
                        </a:solidFill>
                        <a:latin typeface="Times New Roman" panose="02020603050405020304" pitchFamily="18" charset="0"/>
                        <a:cs typeface="Times New Roman" panose="02020603050405020304" pitchFamily="18" charset="0"/>
                      </a:endParaRPr>
                    </a:p>
                  </a:txBody>
                  <a:tcPr anchor="ctr">
                    <a:solidFill>
                      <a:schemeClr val="accent5">
                        <a:lumMod val="50000"/>
                      </a:schemeClr>
                    </a:solidFill>
                  </a:tcPr>
                </a:tc>
                <a:tc>
                  <a:txBody>
                    <a:bodyPr/>
                    <a:lstStyle/>
                    <a:p>
                      <a:pPr algn="ctr"/>
                      <a:r>
                        <a:rPr lang="en-US" altLang="zh-TW" sz="900" b="1" dirty="0" smtClean="0">
                          <a:latin typeface="Times New Roman" panose="02020603050405020304" pitchFamily="18" charset="0"/>
                          <a:cs typeface="Times New Roman" panose="02020603050405020304" pitchFamily="18" charset="0"/>
                        </a:rPr>
                        <a:t>46</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220</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gridSpan="2">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hMerge="1">
                  <a:txBody>
                    <a:bodyPr/>
                    <a:lstStyle/>
                    <a:p>
                      <a:endParaRPr lang="zh-TW" altLang="en-US"/>
                    </a:p>
                  </a:txBody>
                  <a:tcP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900" b="1" dirty="0" smtClean="0">
                          <a:latin typeface="Times New Roman" panose="02020603050405020304" pitchFamily="18" charset="0"/>
                          <a:cs typeface="Times New Roman" panose="02020603050405020304" pitchFamily="18" charset="0"/>
                        </a:rPr>
                        <a:t>255</a:t>
                      </a:r>
                      <a:endParaRPr lang="zh-TW" altLang="en-US" sz="9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85237153"/>
                  </a:ext>
                </a:extLst>
              </a:tr>
            </a:tbl>
          </a:graphicData>
        </a:graphic>
      </p:graphicFrame>
      <p:sp>
        <p:nvSpPr>
          <p:cNvPr id="28" name="文字方塊 27"/>
          <p:cNvSpPr txBox="1"/>
          <p:nvPr/>
        </p:nvSpPr>
        <p:spPr>
          <a:xfrm>
            <a:off x="2005202" y="816861"/>
            <a:ext cx="6806290" cy="923330"/>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Raspberry Pi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結合可見光相機，並利用</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OpenCV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進行影像處理，轉換</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RGB</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色彩空間，並計算影像內平均</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R</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G</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B</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值，以評估茶葉萎凋程度。</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文字方塊 25"/>
          <p:cNvSpPr txBox="1"/>
          <p:nvPr/>
        </p:nvSpPr>
        <p:spPr>
          <a:xfrm>
            <a:off x="373647" y="85147"/>
            <a:ext cx="1569660"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先期試驗架構</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7" name="橢圓 26"/>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3851290" y="3372439"/>
            <a:ext cx="1441420" cy="307777"/>
          </a:xfrm>
          <a:prstGeom prst="rect">
            <a:avLst/>
          </a:prstGeom>
          <a:noFill/>
        </p:spPr>
        <p:txBody>
          <a:bodyPr wrap="none" rtlCol="0">
            <a:spAutoFit/>
          </a:bodyPr>
          <a:lstStyle/>
          <a:p>
            <a:r>
              <a:rPr lang="en-US" altLang="zh-TW" sz="1400" b="1" dirty="0" smtClean="0">
                <a:latin typeface="微軟正黑體" panose="020B0604030504040204" pitchFamily="34" charset="-120"/>
                <a:ea typeface="微軟正黑體" panose="020B0604030504040204" pitchFamily="34" charset="-120"/>
              </a:rPr>
              <a:t>HSV</a:t>
            </a:r>
            <a:r>
              <a:rPr lang="zh-TW" altLang="en-US" sz="1400" b="1" dirty="0" smtClean="0">
                <a:latin typeface="微軟正黑體" panose="020B0604030504040204" pitchFamily="34" charset="-120"/>
                <a:ea typeface="微軟正黑體" panose="020B0604030504040204" pitchFamily="34" charset="-120"/>
              </a:rPr>
              <a:t>顏色對照表</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39250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79654" y="670505"/>
            <a:ext cx="1117600" cy="690935"/>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標楷體" panose="03000509000000000000" pitchFamily="65" charset="-120"/>
                <a:ea typeface="標楷體" panose="03000509000000000000" pitchFamily="65" charset="-120"/>
              </a:rPr>
              <a:t>影像資</a:t>
            </a:r>
            <a:r>
              <a:rPr lang="zh-TW" altLang="en-US" dirty="0">
                <a:solidFill>
                  <a:schemeClr val="tx1"/>
                </a:solidFill>
                <a:latin typeface="標楷體" panose="03000509000000000000" pitchFamily="65" charset="-120"/>
                <a:ea typeface="標楷體" panose="03000509000000000000" pitchFamily="65" charset="-120"/>
              </a:rPr>
              <a:t>訊</a:t>
            </a:r>
          </a:p>
        </p:txBody>
      </p:sp>
      <p:sp>
        <p:nvSpPr>
          <p:cNvPr id="17" name="向下箭號 16"/>
          <p:cNvSpPr/>
          <p:nvPr/>
        </p:nvSpPr>
        <p:spPr>
          <a:xfrm rot="16200000">
            <a:off x="1710750" y="768674"/>
            <a:ext cx="258618" cy="4796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223504" y="666751"/>
            <a:ext cx="1117600" cy="694689"/>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標楷體" panose="03000509000000000000" pitchFamily="65" charset="-120"/>
                <a:ea typeface="標楷體" panose="03000509000000000000" pitchFamily="65" charset="-120"/>
              </a:rPr>
              <a:t>色彩空間轉換</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19" name="向下箭號 18"/>
          <p:cNvSpPr/>
          <p:nvPr/>
        </p:nvSpPr>
        <p:spPr>
          <a:xfrm rot="16200000">
            <a:off x="3604228" y="776150"/>
            <a:ext cx="258618" cy="4796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087673" y="661152"/>
            <a:ext cx="1786653" cy="694689"/>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計算影像平均</a:t>
            </a:r>
            <a:r>
              <a:rPr lang="en-US" altLang="zh-TW"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HSV</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1" name="向下箭號 20"/>
          <p:cNvSpPr/>
          <p:nvPr/>
        </p:nvSpPr>
        <p:spPr>
          <a:xfrm>
            <a:off x="5068454" y="1511306"/>
            <a:ext cx="258618" cy="4796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69494" y="2153574"/>
            <a:ext cx="3450666" cy="694689"/>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儲存</a:t>
            </a: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影像</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及</a:t>
            </a:r>
            <a:r>
              <a:rPr lang="en-US" altLang="zh-TW"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HSV</a:t>
            </a:r>
            <a:r>
              <a:rPr lang="zh-TW" altLang="en-US" b="1"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值</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至</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txt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檔案</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向下箭號 23"/>
          <p:cNvSpPr/>
          <p:nvPr/>
        </p:nvSpPr>
        <p:spPr>
          <a:xfrm rot="10800000">
            <a:off x="830741" y="1511306"/>
            <a:ext cx="258618" cy="4796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4561840" y="2153573"/>
            <a:ext cx="1271846" cy="694689"/>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即</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時介面顯</a:t>
            </a:r>
            <a:r>
              <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示</a:t>
            </a:r>
          </a:p>
        </p:txBody>
      </p:sp>
      <p:sp>
        <p:nvSpPr>
          <p:cNvPr id="26" name="向下箭號 25"/>
          <p:cNvSpPr/>
          <p:nvPr/>
        </p:nvSpPr>
        <p:spPr>
          <a:xfrm rot="5400000">
            <a:off x="4019324" y="2261095"/>
            <a:ext cx="258618" cy="4796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圖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28" y="3585359"/>
            <a:ext cx="1347862" cy="1347862"/>
          </a:xfrm>
          <a:prstGeom prst="rect">
            <a:avLst/>
          </a:prstGeom>
        </p:spPr>
      </p:pic>
      <p:pic>
        <p:nvPicPr>
          <p:cNvPr id="43" name="圖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33" y="3585359"/>
            <a:ext cx="1356637" cy="1356637"/>
          </a:xfrm>
          <a:prstGeom prst="rect">
            <a:avLst/>
          </a:prstGeom>
        </p:spPr>
      </p:pic>
      <p:pic>
        <p:nvPicPr>
          <p:cNvPr id="44" name="圖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43" y="3585359"/>
            <a:ext cx="1345944" cy="1345944"/>
          </a:xfrm>
          <a:prstGeom prst="rect">
            <a:avLst/>
          </a:prstGeom>
        </p:spPr>
      </p:pic>
      <p:pic>
        <p:nvPicPr>
          <p:cNvPr id="45" name="圖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598" y="3585358"/>
            <a:ext cx="1347611" cy="1347611"/>
          </a:xfrm>
          <a:prstGeom prst="rect">
            <a:avLst/>
          </a:prstGeom>
        </p:spPr>
      </p:pic>
      <p:pic>
        <p:nvPicPr>
          <p:cNvPr id="46" name="圖片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7370" y="3585359"/>
            <a:ext cx="1345944" cy="1345944"/>
          </a:xfrm>
          <a:prstGeom prst="rect">
            <a:avLst/>
          </a:prstGeom>
        </p:spPr>
      </p:pic>
      <p:pic>
        <p:nvPicPr>
          <p:cNvPr id="52" name="圖片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2638" y="3585359"/>
            <a:ext cx="1345944" cy="1345944"/>
          </a:xfrm>
          <a:prstGeom prst="rect">
            <a:avLst/>
          </a:prstGeom>
        </p:spPr>
      </p:pic>
      <p:graphicFrame>
        <p:nvGraphicFramePr>
          <p:cNvPr id="61" name="表格 60"/>
          <p:cNvGraphicFramePr>
            <a:graphicFrameLocks noGrp="1"/>
          </p:cNvGraphicFramePr>
          <p:nvPr>
            <p:extLst>
              <p:ext uri="{D42A27DB-BD31-4B8C-83A1-F6EECF244321}">
                <p14:modId xmlns:p14="http://schemas.microsoft.com/office/powerpoint/2010/main" val="1232843959"/>
              </p:ext>
            </p:extLst>
          </p:nvPr>
        </p:nvGraphicFramePr>
        <p:xfrm>
          <a:off x="309071" y="5336908"/>
          <a:ext cx="8563163" cy="1097280"/>
        </p:xfrm>
        <a:graphic>
          <a:graphicData uri="http://schemas.openxmlformats.org/drawingml/2006/table">
            <a:tbl>
              <a:tblPr firstRow="1" bandRow="1">
                <a:tableStyleId>{5C22544A-7EE6-4342-B048-85BDC9FD1C3A}</a:tableStyleId>
              </a:tblPr>
              <a:tblGrid>
                <a:gridCol w="320849">
                  <a:extLst>
                    <a:ext uri="{9D8B030D-6E8A-4147-A177-3AD203B41FA5}">
                      <a16:colId xmlns:a16="http://schemas.microsoft.com/office/drawing/2014/main" val="2758608319"/>
                    </a:ext>
                  </a:extLst>
                </a:gridCol>
                <a:gridCol w="975360">
                  <a:extLst>
                    <a:ext uri="{9D8B030D-6E8A-4147-A177-3AD203B41FA5}">
                      <a16:colId xmlns:a16="http://schemas.microsoft.com/office/drawing/2014/main" val="31384825"/>
                    </a:ext>
                  </a:extLst>
                </a:gridCol>
                <a:gridCol w="1493520">
                  <a:extLst>
                    <a:ext uri="{9D8B030D-6E8A-4147-A177-3AD203B41FA5}">
                      <a16:colId xmlns:a16="http://schemas.microsoft.com/office/drawing/2014/main" val="3925099210"/>
                    </a:ext>
                  </a:extLst>
                </a:gridCol>
                <a:gridCol w="1473200">
                  <a:extLst>
                    <a:ext uri="{9D8B030D-6E8A-4147-A177-3AD203B41FA5}">
                      <a16:colId xmlns:a16="http://schemas.microsoft.com/office/drawing/2014/main" val="2280458267"/>
                    </a:ext>
                  </a:extLst>
                </a:gridCol>
                <a:gridCol w="1422400">
                  <a:extLst>
                    <a:ext uri="{9D8B030D-6E8A-4147-A177-3AD203B41FA5}">
                      <a16:colId xmlns:a16="http://schemas.microsoft.com/office/drawing/2014/main" val="3379443981"/>
                    </a:ext>
                  </a:extLst>
                </a:gridCol>
                <a:gridCol w="1524000">
                  <a:extLst>
                    <a:ext uri="{9D8B030D-6E8A-4147-A177-3AD203B41FA5}">
                      <a16:colId xmlns:a16="http://schemas.microsoft.com/office/drawing/2014/main" val="981799888"/>
                    </a:ext>
                  </a:extLst>
                </a:gridCol>
                <a:gridCol w="1353834">
                  <a:extLst>
                    <a:ext uri="{9D8B030D-6E8A-4147-A177-3AD203B41FA5}">
                      <a16:colId xmlns:a16="http://schemas.microsoft.com/office/drawing/2014/main" val="4211540244"/>
                    </a:ext>
                  </a:extLst>
                </a:gridCol>
              </a:tblGrid>
              <a:tr h="249761">
                <a:tc>
                  <a:txBody>
                    <a:bodyPr/>
                    <a:lstStyle/>
                    <a:p>
                      <a:pPr algn="ctr"/>
                      <a:r>
                        <a:rPr lang="en-US" altLang="zh-TW" b="1" dirty="0" smtClean="0">
                          <a:solidFill>
                            <a:schemeClr val="tx1"/>
                          </a:solidFill>
                          <a:latin typeface="Times New Roman" panose="02020603050405020304" pitchFamily="18" charset="0"/>
                          <a:cs typeface="Times New Roman" panose="02020603050405020304" pitchFamily="18" charset="0"/>
                        </a:rPr>
                        <a:t>H</a:t>
                      </a:r>
                      <a:endParaRPr lang="zh-TW" altLang="en-US" b="1" dirty="0">
                        <a:solidFill>
                          <a:schemeClr val="tx1"/>
                        </a:solidFill>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43.52</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31.55</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26.35</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36.76</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19.30</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44.17</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extLst>
                  <a:ext uri="{0D108BD9-81ED-4DB2-BD59-A6C34878D82A}">
                    <a16:rowId xmlns:a16="http://schemas.microsoft.com/office/drawing/2014/main" val="1836185608"/>
                  </a:ext>
                </a:extLst>
              </a:tr>
              <a:tr h="249761">
                <a:tc>
                  <a:txBody>
                    <a:bodyPr/>
                    <a:lstStyle/>
                    <a:p>
                      <a:pPr algn="ctr"/>
                      <a:r>
                        <a:rPr lang="en-US" altLang="zh-TW" b="1" dirty="0" smtClean="0">
                          <a:latin typeface="Times New Roman" panose="02020603050405020304" pitchFamily="18" charset="0"/>
                          <a:cs typeface="Times New Roman" panose="02020603050405020304" pitchFamily="18" charset="0"/>
                        </a:rPr>
                        <a:t>S</a:t>
                      </a:r>
                      <a:endParaRPr lang="zh-TW" altLang="en-US" b="1"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146.19</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55.72</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158.60</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87.93</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109.66</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42.40</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extLst>
                  <a:ext uri="{0D108BD9-81ED-4DB2-BD59-A6C34878D82A}">
                    <a16:rowId xmlns:a16="http://schemas.microsoft.com/office/drawing/2014/main" val="1367172769"/>
                  </a:ext>
                </a:extLst>
              </a:tr>
              <a:tr h="249761">
                <a:tc>
                  <a:txBody>
                    <a:bodyPr/>
                    <a:lstStyle/>
                    <a:p>
                      <a:pPr algn="ctr"/>
                      <a:r>
                        <a:rPr lang="en-US" altLang="zh-TW" b="1" dirty="0" smtClean="0">
                          <a:latin typeface="Times New Roman" panose="02020603050405020304" pitchFamily="18" charset="0"/>
                          <a:cs typeface="Times New Roman" panose="02020603050405020304" pitchFamily="18" charset="0"/>
                        </a:rPr>
                        <a:t>V</a:t>
                      </a:r>
                      <a:endParaRPr lang="zh-TW" altLang="en-US" b="1"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126.14</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137.53</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126.08</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87.42</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69.55</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tc>
                  <a:txBody>
                    <a:bodyPr/>
                    <a:lstStyle/>
                    <a:p>
                      <a:pPr algn="ctr"/>
                      <a:r>
                        <a:rPr lang="en-US" altLang="zh-TW" b="0" dirty="0" smtClean="0">
                          <a:solidFill>
                            <a:schemeClr val="tx1"/>
                          </a:solidFill>
                          <a:latin typeface="Times New Roman" panose="02020603050405020304" pitchFamily="18" charset="0"/>
                          <a:cs typeface="Times New Roman" panose="02020603050405020304" pitchFamily="18" charset="0"/>
                        </a:rPr>
                        <a:t>55.94</a:t>
                      </a:r>
                      <a:endParaRPr lang="zh-TW"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6">
                        <a:lumMod val="40000"/>
                        <a:lumOff val="60000"/>
                      </a:schemeClr>
                    </a:solidFill>
                  </a:tcPr>
                </a:tc>
                <a:extLst>
                  <a:ext uri="{0D108BD9-81ED-4DB2-BD59-A6C34878D82A}">
                    <a16:rowId xmlns:a16="http://schemas.microsoft.com/office/drawing/2014/main" val="539773226"/>
                  </a:ext>
                </a:extLst>
              </a:tr>
            </a:tbl>
          </a:graphicData>
        </a:graphic>
      </p:graphicFrame>
      <p:sp>
        <p:nvSpPr>
          <p:cNvPr id="62" name="向右箭號 61"/>
          <p:cNvSpPr/>
          <p:nvPr/>
        </p:nvSpPr>
        <p:spPr>
          <a:xfrm>
            <a:off x="379654" y="3059544"/>
            <a:ext cx="8411538" cy="250033"/>
          </a:xfrm>
          <a:prstGeom prst="rightArrow">
            <a:avLst/>
          </a:prstGeom>
          <a:gradFill flip="none" rotWithShape="1">
            <a:gsLst>
              <a:gs pos="90000">
                <a:schemeClr val="tx1">
                  <a:lumMod val="95000"/>
                  <a:lumOff val="5000"/>
                </a:schemeClr>
              </a:gs>
              <a:gs pos="73000">
                <a:schemeClr val="tx1">
                  <a:lumMod val="85000"/>
                  <a:lumOff val="15000"/>
                </a:schemeClr>
              </a:gs>
              <a:gs pos="52000">
                <a:schemeClr val="tx1">
                  <a:lumMod val="75000"/>
                  <a:lumOff val="25000"/>
                </a:schemeClr>
              </a:gs>
              <a:gs pos="32000">
                <a:schemeClr val="tx1">
                  <a:lumMod val="65000"/>
                  <a:lumOff val="35000"/>
                </a:schemeClr>
              </a:gs>
              <a:gs pos="13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p:cNvSpPr txBox="1"/>
          <p:nvPr/>
        </p:nvSpPr>
        <p:spPr>
          <a:xfrm>
            <a:off x="4011258" y="3184560"/>
            <a:ext cx="1107996"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發酵程度</a:t>
            </a:r>
            <a:endParaRPr lang="zh-TW" altLang="en-US" dirty="0">
              <a:latin typeface="標楷體" panose="03000509000000000000" pitchFamily="65" charset="-120"/>
              <a:ea typeface="標楷體" panose="03000509000000000000" pitchFamily="65" charset="-120"/>
            </a:endParaRPr>
          </a:p>
        </p:txBody>
      </p:sp>
      <p:sp>
        <p:nvSpPr>
          <p:cNvPr id="64" name="文字方塊 63"/>
          <p:cNvSpPr txBox="1"/>
          <p:nvPr/>
        </p:nvSpPr>
        <p:spPr>
          <a:xfrm>
            <a:off x="307972" y="3240100"/>
            <a:ext cx="492443"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0%</a:t>
            </a:r>
            <a:endParaRPr lang="zh-TW" altLang="en-US" dirty="0">
              <a:latin typeface="Times New Roman" panose="02020603050405020304" pitchFamily="18" charset="0"/>
              <a:cs typeface="Times New Roman" panose="02020603050405020304" pitchFamily="18" charset="0"/>
            </a:endParaRPr>
          </a:p>
        </p:txBody>
      </p:sp>
      <p:sp>
        <p:nvSpPr>
          <p:cNvPr id="65" name="文字方塊 64"/>
          <p:cNvSpPr txBox="1"/>
          <p:nvPr/>
        </p:nvSpPr>
        <p:spPr>
          <a:xfrm>
            <a:off x="8097017" y="3240100"/>
            <a:ext cx="723275" cy="369332"/>
          </a:xfrm>
          <a:prstGeom prst="rect">
            <a:avLst/>
          </a:prstGeom>
          <a:noFill/>
        </p:spPr>
        <p:txBody>
          <a:bodyPr wrap="none" rtlCol="0">
            <a:spAutoFit/>
          </a:bodyPr>
          <a:lstStyle/>
          <a:p>
            <a:r>
              <a:rPr lang="en-US" altLang="zh-TW" dirty="0" smtClean="0">
                <a:latin typeface="Times New Roman" panose="02020603050405020304" pitchFamily="18" charset="0"/>
                <a:cs typeface="Times New Roman" panose="02020603050405020304" pitchFamily="18" charset="0"/>
              </a:rPr>
              <a:t>100%</a:t>
            </a:r>
            <a:endParaRPr lang="zh-TW" altLang="en-US" dirty="0">
              <a:latin typeface="Times New Roman" panose="02020603050405020304" pitchFamily="18" charset="0"/>
              <a:cs typeface="Times New Roman" panose="02020603050405020304" pitchFamily="18" charset="0"/>
            </a:endParaRPr>
          </a:p>
        </p:txBody>
      </p:sp>
      <p:sp>
        <p:nvSpPr>
          <p:cNvPr id="66" name="文字方塊 65"/>
          <p:cNvSpPr txBox="1"/>
          <p:nvPr/>
        </p:nvSpPr>
        <p:spPr>
          <a:xfrm>
            <a:off x="7956504" y="4886650"/>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黑</a:t>
            </a:r>
            <a:r>
              <a:rPr lang="zh-TW" altLang="en-US" dirty="0">
                <a:latin typeface="標楷體" panose="03000509000000000000" pitchFamily="65" charset="-120"/>
                <a:ea typeface="標楷體" panose="03000509000000000000" pitchFamily="65" charset="-120"/>
              </a:rPr>
              <a:t>茶</a:t>
            </a:r>
          </a:p>
        </p:txBody>
      </p:sp>
      <p:sp>
        <p:nvSpPr>
          <p:cNvPr id="67" name="文字方塊 66"/>
          <p:cNvSpPr txBox="1"/>
          <p:nvPr/>
        </p:nvSpPr>
        <p:spPr>
          <a:xfrm>
            <a:off x="5010887" y="4905985"/>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青</a:t>
            </a:r>
            <a:r>
              <a:rPr lang="zh-TW" altLang="en-US" dirty="0" smtClean="0">
                <a:latin typeface="標楷體" panose="03000509000000000000" pitchFamily="65" charset="-120"/>
                <a:ea typeface="標楷體" panose="03000509000000000000" pitchFamily="65" charset="-120"/>
              </a:rPr>
              <a:t>茶</a:t>
            </a:r>
            <a:endParaRPr lang="zh-TW" altLang="en-US" dirty="0">
              <a:latin typeface="標楷體" panose="03000509000000000000" pitchFamily="65" charset="-120"/>
              <a:ea typeface="標楷體" panose="03000509000000000000" pitchFamily="65" charset="-120"/>
            </a:endParaRPr>
          </a:p>
        </p:txBody>
      </p:sp>
      <p:sp>
        <p:nvSpPr>
          <p:cNvPr id="68" name="文字方塊 67"/>
          <p:cNvSpPr txBox="1"/>
          <p:nvPr/>
        </p:nvSpPr>
        <p:spPr>
          <a:xfrm>
            <a:off x="611260" y="4903986"/>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綠茶</a:t>
            </a:r>
            <a:endParaRPr lang="zh-TW" altLang="en-US" dirty="0">
              <a:latin typeface="標楷體" panose="03000509000000000000" pitchFamily="65" charset="-120"/>
              <a:ea typeface="標楷體" panose="03000509000000000000" pitchFamily="65" charset="-120"/>
            </a:endParaRPr>
          </a:p>
        </p:txBody>
      </p:sp>
      <p:sp>
        <p:nvSpPr>
          <p:cNvPr id="69" name="文字方塊 68"/>
          <p:cNvSpPr txBox="1"/>
          <p:nvPr/>
        </p:nvSpPr>
        <p:spPr>
          <a:xfrm>
            <a:off x="6457503" y="4895825"/>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紅</a:t>
            </a:r>
            <a:r>
              <a:rPr lang="zh-TW" altLang="en-US" dirty="0" smtClean="0">
                <a:latin typeface="標楷體" panose="03000509000000000000" pitchFamily="65" charset="-120"/>
                <a:ea typeface="標楷體" panose="03000509000000000000" pitchFamily="65" charset="-120"/>
              </a:rPr>
              <a:t>茶</a:t>
            </a:r>
            <a:endParaRPr lang="zh-TW" altLang="en-US" dirty="0">
              <a:latin typeface="標楷體" panose="03000509000000000000" pitchFamily="65" charset="-120"/>
              <a:ea typeface="標楷體" panose="03000509000000000000" pitchFamily="65" charset="-120"/>
            </a:endParaRPr>
          </a:p>
        </p:txBody>
      </p:sp>
      <p:sp>
        <p:nvSpPr>
          <p:cNvPr id="70" name="文字方塊 69"/>
          <p:cNvSpPr txBox="1"/>
          <p:nvPr/>
        </p:nvSpPr>
        <p:spPr>
          <a:xfrm>
            <a:off x="3538754" y="4912036"/>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黃茶</a:t>
            </a:r>
            <a:endParaRPr lang="zh-TW" altLang="en-US" dirty="0">
              <a:latin typeface="標楷體" panose="03000509000000000000" pitchFamily="65" charset="-120"/>
              <a:ea typeface="標楷體" panose="03000509000000000000" pitchFamily="65" charset="-120"/>
            </a:endParaRPr>
          </a:p>
        </p:txBody>
      </p:sp>
      <p:sp>
        <p:nvSpPr>
          <p:cNvPr id="71" name="文字方塊 70"/>
          <p:cNvSpPr txBox="1"/>
          <p:nvPr/>
        </p:nvSpPr>
        <p:spPr>
          <a:xfrm>
            <a:off x="2075077" y="4909511"/>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白</a:t>
            </a:r>
            <a:r>
              <a:rPr lang="zh-TW" altLang="en-US" dirty="0" smtClean="0">
                <a:latin typeface="標楷體" panose="03000509000000000000" pitchFamily="65" charset="-120"/>
                <a:ea typeface="標楷體" panose="03000509000000000000" pitchFamily="65" charset="-120"/>
              </a:rPr>
              <a:t>茶</a:t>
            </a:r>
            <a:endParaRPr lang="zh-TW" altLang="en-US" dirty="0">
              <a:latin typeface="標楷體" panose="03000509000000000000" pitchFamily="65" charset="-120"/>
              <a:ea typeface="標楷體" panose="03000509000000000000" pitchFamily="65" charset="-120"/>
            </a:endParaRPr>
          </a:p>
        </p:txBody>
      </p:sp>
      <p:pic>
        <p:nvPicPr>
          <p:cNvPr id="37" name="圖片 36"/>
          <p:cNvPicPr>
            <a:picLocks noChangeAspect="1"/>
          </p:cNvPicPr>
          <p:nvPr/>
        </p:nvPicPr>
        <p:blipFill rotWithShape="1">
          <a:blip r:embed="rId8" cstate="print">
            <a:extLst>
              <a:ext uri="{28A0092B-C50C-407E-A947-70E740481C1C}">
                <a14:useLocalDpi xmlns:a14="http://schemas.microsoft.com/office/drawing/2010/main" val="0"/>
              </a:ext>
            </a:extLst>
          </a:blip>
          <a:srcRect l="23409" t="22323" r="35682" b="22727"/>
          <a:stretch/>
        </p:blipFill>
        <p:spPr>
          <a:xfrm>
            <a:off x="5928891" y="626408"/>
            <a:ext cx="2953703" cy="2231687"/>
          </a:xfrm>
          <a:prstGeom prst="rect">
            <a:avLst/>
          </a:prstGeom>
          <a:ln>
            <a:solidFill>
              <a:schemeClr val="tx1"/>
            </a:solidFill>
          </a:ln>
        </p:spPr>
      </p:pic>
      <p:sp>
        <p:nvSpPr>
          <p:cNvPr id="40" name="矩形 39"/>
          <p:cNvSpPr/>
          <p:nvPr/>
        </p:nvSpPr>
        <p:spPr>
          <a:xfrm>
            <a:off x="6933235" y="626408"/>
            <a:ext cx="1857957" cy="252778"/>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p:cNvSpPr txBox="1"/>
          <p:nvPr/>
        </p:nvSpPr>
        <p:spPr>
          <a:xfrm>
            <a:off x="7312934" y="273464"/>
            <a:ext cx="1569660" cy="369332"/>
          </a:xfrm>
          <a:prstGeom prst="rect">
            <a:avLst/>
          </a:prstGeom>
          <a:noFill/>
        </p:spPr>
        <p:txBody>
          <a:bodyPr wrap="none" rtlCol="0">
            <a:spAutoFit/>
          </a:bodyPr>
          <a:lstStyle/>
          <a:p>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影像平均</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HSV</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文字方塊 31"/>
          <p:cNvSpPr txBox="1"/>
          <p:nvPr/>
        </p:nvSpPr>
        <p:spPr>
          <a:xfrm>
            <a:off x="373647" y="85147"/>
            <a:ext cx="1569660"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先期試驗架構</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橢圓 32"/>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37189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cstate="print">
            <a:extLst>
              <a:ext uri="{28A0092B-C50C-407E-A947-70E740481C1C}">
                <a14:useLocalDpi xmlns:a14="http://schemas.microsoft.com/office/drawing/2010/main" val="0"/>
              </a:ext>
            </a:extLst>
          </a:blip>
          <a:srcRect l="23133" t="20325" r="35453" b="21672"/>
          <a:stretch/>
        </p:blipFill>
        <p:spPr>
          <a:xfrm>
            <a:off x="6089492" y="2215482"/>
            <a:ext cx="2678546" cy="2110171"/>
          </a:xfrm>
          <a:prstGeom prst="rect">
            <a:avLst/>
          </a:prstGeom>
          <a:ln>
            <a:solidFill>
              <a:schemeClr val="tx1"/>
            </a:solidFill>
          </a:ln>
        </p:spPr>
      </p:pic>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l="23314" t="19965" r="35745" b="22161"/>
          <a:stretch/>
        </p:blipFill>
        <p:spPr>
          <a:xfrm>
            <a:off x="3270574" y="2198791"/>
            <a:ext cx="2660074" cy="2115127"/>
          </a:xfrm>
          <a:prstGeom prst="rect">
            <a:avLst/>
          </a:prstGeom>
          <a:ln>
            <a:solidFill>
              <a:schemeClr val="tx1"/>
            </a:solidFill>
          </a:ln>
        </p:spPr>
      </p:pic>
      <p:sp>
        <p:nvSpPr>
          <p:cNvPr id="9" name="文字方塊 8"/>
          <p:cNvSpPr txBox="1"/>
          <p:nvPr/>
        </p:nvSpPr>
        <p:spPr>
          <a:xfrm>
            <a:off x="302637" y="1728122"/>
            <a:ext cx="1741182" cy="461665"/>
          </a:xfrm>
          <a:prstGeom prst="rect">
            <a:avLst/>
          </a:prstGeom>
          <a:noFill/>
        </p:spPr>
        <p:txBody>
          <a:bodyPr wrap="none" rtlCol="0">
            <a:spAutoFit/>
          </a:bodyPr>
          <a:lstStyle/>
          <a:p>
            <a:r>
              <a:rPr lang="zh-TW" altLang="en-US" sz="2400" i="1" u="sng" dirty="0" smtClean="0">
                <a:latin typeface="Times New Roman" panose="02020603050405020304" pitchFamily="18" charset="0"/>
                <a:ea typeface="標楷體" panose="03000509000000000000" pitchFamily="65" charset="-120"/>
                <a:cs typeface="Times New Roman" panose="02020603050405020304" pitchFamily="18" charset="0"/>
              </a:rPr>
              <a:t>先期</a:t>
            </a:r>
            <a:r>
              <a:rPr lang="en-US" altLang="zh-TW" sz="2400" i="1" u="sng" dirty="0" smtClean="0">
                <a:latin typeface="Times New Roman" panose="02020603050405020304" pitchFamily="18" charset="0"/>
                <a:ea typeface="標楷體" panose="03000509000000000000" pitchFamily="65" charset="-120"/>
                <a:cs typeface="Times New Roman" panose="02020603050405020304" pitchFamily="18" charset="0"/>
              </a:rPr>
              <a:t>UI</a:t>
            </a:r>
            <a:r>
              <a:rPr lang="zh-TW" altLang="en-US" sz="2400" i="1" u="sng" dirty="0" smtClean="0">
                <a:latin typeface="Times New Roman" panose="02020603050405020304" pitchFamily="18" charset="0"/>
                <a:ea typeface="標楷體" panose="03000509000000000000" pitchFamily="65" charset="-120"/>
                <a:cs typeface="Times New Roman" panose="02020603050405020304" pitchFamily="18" charset="0"/>
              </a:rPr>
              <a:t>介面</a:t>
            </a:r>
            <a:endParaRPr lang="zh-TW" altLang="en-US" sz="2400" i="1" u="sng"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3378138" y="2271018"/>
            <a:ext cx="2450910" cy="195628"/>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1" name="文字方塊 10"/>
          <p:cNvSpPr txBox="1"/>
          <p:nvPr/>
        </p:nvSpPr>
        <p:spPr>
          <a:xfrm>
            <a:off x="4329277" y="1933673"/>
            <a:ext cx="1620957" cy="307777"/>
          </a:xfrm>
          <a:prstGeom prst="rect">
            <a:avLst/>
          </a:prstGeom>
          <a:noFill/>
        </p:spPr>
        <p:txBody>
          <a:bodyPr wrap="none" rtlCol="0">
            <a:spAutoFit/>
          </a:bodyPr>
          <a:lstStyle/>
          <a:p>
            <a:r>
              <a:rPr lang="zh-TW" altLang="en-US" sz="1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即時</a:t>
            </a:r>
            <a:r>
              <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檢測</a:t>
            </a:r>
            <a:r>
              <a:rPr lang="zh-TW" altLang="en-US" sz="1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平均</a:t>
            </a:r>
            <a:r>
              <a:rPr lang="en-US" altLang="zh-TW" sz="1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HSV</a:t>
            </a:r>
            <a:endParaRPr lang="zh-TW" altLang="en-US" sz="1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3" name="圖片 22"/>
          <p:cNvPicPr>
            <a:picLocks noChangeAspect="1"/>
          </p:cNvPicPr>
          <p:nvPr/>
        </p:nvPicPr>
        <p:blipFill rotWithShape="1">
          <a:blip r:embed="rId4" cstate="print">
            <a:extLst>
              <a:ext uri="{28A0092B-C50C-407E-A947-70E740481C1C}">
                <a14:useLocalDpi xmlns:a14="http://schemas.microsoft.com/office/drawing/2010/main" val="0"/>
              </a:ext>
            </a:extLst>
          </a:blip>
          <a:srcRect l="403" t="3446" r="58486" b="39090"/>
          <a:stretch/>
        </p:blipFill>
        <p:spPr>
          <a:xfrm>
            <a:off x="430790" y="2198791"/>
            <a:ext cx="2690176" cy="2115127"/>
          </a:xfrm>
          <a:prstGeom prst="rect">
            <a:avLst/>
          </a:prstGeom>
          <a:ln>
            <a:solidFill>
              <a:schemeClr val="tx1"/>
            </a:solidFill>
          </a:ln>
        </p:spPr>
      </p:pic>
      <p:sp>
        <p:nvSpPr>
          <p:cNvPr id="24" name="矩形 23"/>
          <p:cNvSpPr/>
          <p:nvPr/>
        </p:nvSpPr>
        <p:spPr>
          <a:xfrm>
            <a:off x="3249119" y="2679425"/>
            <a:ext cx="2690765" cy="163449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a:endCxn id="24" idx="1"/>
          </p:cNvCxnSpPr>
          <p:nvPr/>
        </p:nvCxnSpPr>
        <p:spPr>
          <a:xfrm>
            <a:off x="935644" y="3496009"/>
            <a:ext cx="2313475" cy="6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58943" y="2466984"/>
            <a:ext cx="801298" cy="212441"/>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接點 28"/>
          <p:cNvCxnSpPr/>
          <p:nvPr/>
        </p:nvCxnSpPr>
        <p:spPr>
          <a:xfrm flipH="1" flipV="1">
            <a:off x="944881" y="2679425"/>
            <a:ext cx="1" cy="8264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255884" y="2499657"/>
            <a:ext cx="718024" cy="133580"/>
          </a:xfrm>
          <a:prstGeom prst="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p:cNvCxnSpPr/>
          <p:nvPr/>
        </p:nvCxnSpPr>
        <p:spPr>
          <a:xfrm flipH="1" flipV="1">
            <a:off x="2829098" y="4325653"/>
            <a:ext cx="1" cy="113360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098728" y="2666248"/>
            <a:ext cx="2690765" cy="1634493"/>
          </a:xfrm>
          <a:prstGeom prst="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0" name="圖片 39"/>
          <p:cNvPicPr>
            <a:picLocks noChangeAspect="1"/>
          </p:cNvPicPr>
          <p:nvPr/>
        </p:nvPicPr>
        <p:blipFill rotWithShape="1">
          <a:blip r:embed="rId5" cstate="print">
            <a:extLst>
              <a:ext uri="{28A0092B-C50C-407E-A947-70E740481C1C}">
                <a14:useLocalDpi xmlns:a14="http://schemas.microsoft.com/office/drawing/2010/main" val="0"/>
              </a:ext>
            </a:extLst>
          </a:blip>
          <a:srcRect l="32349" t="26884" r="16869" b="22101"/>
          <a:stretch/>
        </p:blipFill>
        <p:spPr>
          <a:xfrm>
            <a:off x="6071062" y="4513520"/>
            <a:ext cx="2696976" cy="1524000"/>
          </a:xfrm>
          <a:prstGeom prst="rect">
            <a:avLst/>
          </a:prstGeom>
          <a:ln>
            <a:solidFill>
              <a:srgbClr val="4472C4"/>
            </a:solidFill>
          </a:ln>
        </p:spPr>
      </p:pic>
      <p:cxnSp>
        <p:nvCxnSpPr>
          <p:cNvPr id="41" name="直線接點 40"/>
          <p:cNvCxnSpPr/>
          <p:nvPr/>
        </p:nvCxnSpPr>
        <p:spPr>
          <a:xfrm flipV="1">
            <a:off x="7558120" y="4310414"/>
            <a:ext cx="1" cy="18786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978140" y="4776419"/>
            <a:ext cx="803733" cy="1261101"/>
          </a:xfrm>
          <a:prstGeom prst="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7444111" y="5227185"/>
            <a:ext cx="404490" cy="678957"/>
          </a:xfrm>
          <a:prstGeom prst="rect">
            <a:avLst/>
          </a:prstGeom>
          <a:noFill/>
          <a:ln w="1905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圖片 44"/>
          <p:cNvPicPr>
            <a:picLocks noChangeAspect="1"/>
          </p:cNvPicPr>
          <p:nvPr/>
        </p:nvPicPr>
        <p:blipFill rotWithShape="1">
          <a:blip r:embed="rId6" cstate="print">
            <a:extLst>
              <a:ext uri="{28A0092B-C50C-407E-A947-70E740481C1C}">
                <a14:useLocalDpi xmlns:a14="http://schemas.microsoft.com/office/drawing/2010/main" val="0"/>
              </a:ext>
            </a:extLst>
          </a:blip>
          <a:srcRect l="-1" t="4847" r="58494" b="37649"/>
          <a:stretch/>
        </p:blipFill>
        <p:spPr>
          <a:xfrm>
            <a:off x="3516853" y="4404617"/>
            <a:ext cx="2208206" cy="1720830"/>
          </a:xfrm>
          <a:prstGeom prst="rect">
            <a:avLst/>
          </a:prstGeom>
          <a:ln>
            <a:solidFill>
              <a:schemeClr val="tx1"/>
            </a:solidFill>
          </a:ln>
        </p:spPr>
      </p:pic>
      <p:sp>
        <p:nvSpPr>
          <p:cNvPr id="46" name="矩形 45"/>
          <p:cNvSpPr/>
          <p:nvPr/>
        </p:nvSpPr>
        <p:spPr>
          <a:xfrm>
            <a:off x="5084030" y="2500463"/>
            <a:ext cx="718024" cy="133580"/>
          </a:xfrm>
          <a:prstGeom prst="rect">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p:nvPr/>
        </p:nvCxnSpPr>
        <p:spPr>
          <a:xfrm flipV="1">
            <a:off x="5198283" y="2623339"/>
            <a:ext cx="0" cy="256458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528589" y="5187920"/>
            <a:ext cx="803564" cy="360338"/>
          </a:xfrm>
          <a:prstGeom prst="rect">
            <a:avLst/>
          </a:prstGeom>
          <a:noFill/>
          <a:ln w="1905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4802597" y="5394603"/>
            <a:ext cx="232699" cy="121590"/>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接點 35"/>
          <p:cNvCxnSpPr/>
          <p:nvPr/>
        </p:nvCxnSpPr>
        <p:spPr>
          <a:xfrm>
            <a:off x="2829098" y="5450019"/>
            <a:ext cx="1973499"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26944" y="2666248"/>
            <a:ext cx="2690765" cy="1634493"/>
          </a:xfrm>
          <a:prstGeom prst="rect">
            <a:avLst/>
          </a:prstGeom>
          <a:noFill/>
          <a:ln w="19050">
            <a:solidFill>
              <a:srgbClr val="9E5EC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p:cNvCxnSpPr/>
          <p:nvPr/>
        </p:nvCxnSpPr>
        <p:spPr>
          <a:xfrm flipH="1" flipV="1">
            <a:off x="4621252" y="2631255"/>
            <a:ext cx="2" cy="1133604"/>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4621252" y="3755621"/>
            <a:ext cx="1468240"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pic>
        <p:nvPicPr>
          <p:cNvPr id="1032" name="Picture 8" descr="「opevcv」的圖片搜尋結果"/>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58" t="24092" r="27098" b="24624"/>
          <a:stretch/>
        </p:blipFill>
        <p:spPr bwMode="auto">
          <a:xfrm>
            <a:off x="847554" y="5621461"/>
            <a:ext cx="2270155" cy="7427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的圖片搜尋結果"/>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09" t="22483" r="6043" b="31734"/>
          <a:stretch/>
        </p:blipFill>
        <p:spPr bwMode="auto">
          <a:xfrm>
            <a:off x="177157" y="4756884"/>
            <a:ext cx="2498981" cy="622811"/>
          </a:xfrm>
          <a:prstGeom prst="rect">
            <a:avLst/>
          </a:prstGeom>
          <a:noFill/>
          <a:extLst>
            <a:ext uri="{909E8E84-426E-40DD-AFC4-6F175D3DCCD1}">
              <a14:hiddenFill xmlns:a14="http://schemas.microsoft.com/office/drawing/2010/main">
                <a:solidFill>
                  <a:srgbClr val="FFFFFF"/>
                </a:solidFill>
              </a14:hiddenFill>
            </a:ext>
          </a:extLst>
        </p:spPr>
      </p:pic>
      <p:sp>
        <p:nvSpPr>
          <p:cNvPr id="69" name="文字方塊 68"/>
          <p:cNvSpPr txBox="1"/>
          <p:nvPr/>
        </p:nvSpPr>
        <p:spPr>
          <a:xfrm>
            <a:off x="362462" y="686395"/>
            <a:ext cx="8486856" cy="923330"/>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由於檢測範圍為影像內所有色彩的平均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，因此</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光線</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的均勻性相當重要。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Python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結合</a:t>
            </a:r>
            <a:r>
              <a:rPr lang="en-US" altLang="zh-TW" b="1" dirty="0" err="1" smtClean="0">
                <a:latin typeface="Times New Roman" panose="02020603050405020304" pitchFamily="18" charset="0"/>
                <a:ea typeface="標楷體" panose="03000509000000000000" pitchFamily="65" charset="-120"/>
                <a:cs typeface="Times New Roman" panose="02020603050405020304" pitchFamily="18" charset="0"/>
              </a:rPr>
              <a:t>OpenCV</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程式</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庫實現</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使用者介面</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的設計。</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 name="文字方塊 30"/>
          <p:cNvSpPr txBox="1"/>
          <p:nvPr/>
        </p:nvSpPr>
        <p:spPr>
          <a:xfrm>
            <a:off x="373647" y="85147"/>
            <a:ext cx="1826141"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先期</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UI</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介面設計</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2" name="橢圓 31"/>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3496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手繪多邊形 54"/>
          <p:cNvSpPr/>
          <p:nvPr/>
        </p:nvSpPr>
        <p:spPr>
          <a:xfrm>
            <a:off x="5547817" y="1173018"/>
            <a:ext cx="3149600" cy="1431637"/>
          </a:xfrm>
          <a:custGeom>
            <a:avLst/>
            <a:gdLst>
              <a:gd name="connsiteX0" fmla="*/ 1985818 w 3149600"/>
              <a:gd name="connsiteY0" fmla="*/ 9237 h 1431637"/>
              <a:gd name="connsiteX1" fmla="*/ 0 w 3149600"/>
              <a:gd name="connsiteY1" fmla="*/ 1422400 h 1431637"/>
              <a:gd name="connsiteX2" fmla="*/ 3149600 w 3149600"/>
              <a:gd name="connsiteY2" fmla="*/ 1431637 h 1431637"/>
              <a:gd name="connsiteX3" fmla="*/ 3140364 w 3149600"/>
              <a:gd name="connsiteY3" fmla="*/ 480291 h 1431637"/>
              <a:gd name="connsiteX4" fmla="*/ 2530764 w 3149600"/>
              <a:gd name="connsiteY4" fmla="*/ 0 h 1431637"/>
              <a:gd name="connsiteX5" fmla="*/ 1985818 w 3149600"/>
              <a:gd name="connsiteY5" fmla="*/ 9237 h 14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9600" h="1431637">
                <a:moveTo>
                  <a:pt x="1985818" y="9237"/>
                </a:moveTo>
                <a:lnTo>
                  <a:pt x="0" y="1422400"/>
                </a:lnTo>
                <a:lnTo>
                  <a:pt x="3149600" y="1431637"/>
                </a:lnTo>
                <a:cubicBezTo>
                  <a:pt x="3146521" y="1114522"/>
                  <a:pt x="3143443" y="797406"/>
                  <a:pt x="3140364" y="480291"/>
                </a:cubicBezTo>
                <a:lnTo>
                  <a:pt x="2530764" y="0"/>
                </a:lnTo>
                <a:lnTo>
                  <a:pt x="1985818" y="9237"/>
                </a:lnTo>
                <a:close/>
              </a:path>
            </a:pathLst>
          </a:custGeom>
          <a:solidFill>
            <a:schemeClr val="accent1">
              <a:alpha val="11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 name="圖表 3"/>
          <p:cNvGraphicFramePr>
            <a:graphicFrameLocks/>
          </p:cNvGraphicFramePr>
          <p:nvPr>
            <p:extLst>
              <p:ext uri="{D42A27DB-BD31-4B8C-83A1-F6EECF244321}">
                <p14:modId xmlns:p14="http://schemas.microsoft.com/office/powerpoint/2010/main" val="3778753680"/>
              </p:ext>
            </p:extLst>
          </p:nvPr>
        </p:nvGraphicFramePr>
        <p:xfrm>
          <a:off x="630486" y="3515924"/>
          <a:ext cx="8170545" cy="2611755"/>
        </p:xfrm>
        <a:graphic>
          <a:graphicData uri="http://schemas.openxmlformats.org/drawingml/2006/chart">
            <c:chart xmlns:c="http://schemas.openxmlformats.org/drawingml/2006/chart" xmlns:r="http://schemas.openxmlformats.org/officeDocument/2006/relationships" r:id="rId2"/>
          </a:graphicData>
        </a:graphic>
      </p:graphicFrame>
      <p:sp>
        <p:nvSpPr>
          <p:cNvPr id="5" name="文字方塊 4"/>
          <p:cNvSpPr txBox="1"/>
          <p:nvPr/>
        </p:nvSpPr>
        <p:spPr>
          <a:xfrm rot="16200000">
            <a:off x="-364660" y="4461101"/>
            <a:ext cx="1620957" cy="307777"/>
          </a:xfrm>
          <a:prstGeom prst="rect">
            <a:avLst/>
          </a:prstGeom>
          <a:noFill/>
        </p:spPr>
        <p:txBody>
          <a:bodyPr wrap="none" rtlCol="0">
            <a:spAutoFit/>
          </a:bodyPr>
          <a:lstStyle/>
          <a:p>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平均</a:t>
            </a:r>
            <a:r>
              <a:rPr lang="en-US" altLang="zh-TW" sz="1400" dirty="0" smtClean="0">
                <a:latin typeface="Times New Roman" panose="02020603050405020304" pitchFamily="18" charset="0"/>
                <a:ea typeface="標楷體" panose="03000509000000000000" pitchFamily="65" charset="-120"/>
                <a:cs typeface="Times New Roman" panose="02020603050405020304" pitchFamily="18" charset="0"/>
              </a:rPr>
              <a:t>HSV</a:t>
            </a:r>
            <a:r>
              <a:rPr lang="zh-TW" altLang="en-US" sz="1400" dirty="0" smtClean="0">
                <a:latin typeface="Times New Roman" panose="02020603050405020304" pitchFamily="18" charset="0"/>
                <a:ea typeface="標楷體" panose="03000509000000000000" pitchFamily="65" charset="-120"/>
                <a:cs typeface="Times New Roman" panose="02020603050405020304" pitchFamily="18" charset="0"/>
              </a:rPr>
              <a:t>顏色分量</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l="22921" t="15655" r="24803" b="15233"/>
          <a:stretch/>
        </p:blipFill>
        <p:spPr>
          <a:xfrm rot="16200000">
            <a:off x="1772462" y="5619044"/>
            <a:ext cx="483934" cy="853440"/>
          </a:xfrm>
          <a:prstGeom prst="rect">
            <a:avLst/>
          </a:prstGeom>
        </p:spPr>
      </p:pic>
      <p:pic>
        <p:nvPicPr>
          <p:cNvPr id="7" name="圖片 6"/>
          <p:cNvPicPr>
            <a:picLocks noChangeAspect="1"/>
          </p:cNvPicPr>
          <p:nvPr/>
        </p:nvPicPr>
        <p:blipFill rotWithShape="1">
          <a:blip r:embed="rId4" cstate="print">
            <a:extLst>
              <a:ext uri="{28A0092B-C50C-407E-A947-70E740481C1C}">
                <a14:useLocalDpi xmlns:a14="http://schemas.microsoft.com/office/drawing/2010/main" val="0"/>
              </a:ext>
            </a:extLst>
          </a:blip>
          <a:srcRect l="24872" t="8765" r="25322" b="2273"/>
          <a:stretch/>
        </p:blipFill>
        <p:spPr>
          <a:xfrm rot="16200000">
            <a:off x="3674253" y="5619044"/>
            <a:ext cx="483934" cy="853440"/>
          </a:xfrm>
          <a:prstGeom prst="rect">
            <a:avLst/>
          </a:prstGeom>
        </p:spPr>
      </p:pic>
      <p:pic>
        <p:nvPicPr>
          <p:cNvPr id="8" name="圖片 7"/>
          <p:cNvPicPr>
            <a:picLocks noChangeAspect="1"/>
          </p:cNvPicPr>
          <p:nvPr/>
        </p:nvPicPr>
        <p:blipFill rotWithShape="1">
          <a:blip r:embed="rId5" cstate="print">
            <a:extLst>
              <a:ext uri="{28A0092B-C50C-407E-A947-70E740481C1C}">
                <a14:useLocalDpi xmlns:a14="http://schemas.microsoft.com/office/drawing/2010/main" val="0"/>
              </a:ext>
            </a:extLst>
          </a:blip>
          <a:srcRect l="23842" t="7211" r="27324" b="16956"/>
          <a:stretch/>
        </p:blipFill>
        <p:spPr>
          <a:xfrm rot="16200000">
            <a:off x="5603601" y="5619043"/>
            <a:ext cx="483935" cy="853440"/>
          </a:xfrm>
          <a:prstGeom prst="rect">
            <a:avLst/>
          </a:prstGeom>
        </p:spPr>
      </p:pic>
      <p:pic>
        <p:nvPicPr>
          <p:cNvPr id="9" name="圖片 8"/>
          <p:cNvPicPr>
            <a:picLocks noChangeAspect="1"/>
          </p:cNvPicPr>
          <p:nvPr/>
        </p:nvPicPr>
        <p:blipFill rotWithShape="1">
          <a:blip r:embed="rId6" cstate="print">
            <a:extLst>
              <a:ext uri="{28A0092B-C50C-407E-A947-70E740481C1C}">
                <a14:useLocalDpi xmlns:a14="http://schemas.microsoft.com/office/drawing/2010/main" val="0"/>
              </a:ext>
            </a:extLst>
          </a:blip>
          <a:srcRect l="28740" t="11407" r="32526" b="13926"/>
          <a:stretch/>
        </p:blipFill>
        <p:spPr>
          <a:xfrm rot="16200000">
            <a:off x="7516114" y="5619043"/>
            <a:ext cx="483936" cy="853440"/>
          </a:xfrm>
          <a:prstGeom prst="rect">
            <a:avLst/>
          </a:prstGeom>
        </p:spPr>
      </p:pic>
      <p:sp>
        <p:nvSpPr>
          <p:cNvPr id="12" name="平行四邊形 11"/>
          <p:cNvSpPr/>
          <p:nvPr/>
        </p:nvSpPr>
        <p:spPr>
          <a:xfrm>
            <a:off x="5480493" y="650240"/>
            <a:ext cx="3266966" cy="223520"/>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a:off x="5480493" y="873760"/>
            <a:ext cx="0" cy="1971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771017" y="873760"/>
            <a:ext cx="1075498" cy="2946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cs typeface="Times New Roman" panose="02020603050405020304" pitchFamily="18" charset="0"/>
              </a:rPr>
              <a:t>Raspberry Pi</a:t>
            </a:r>
            <a:endParaRPr lang="zh-TW" altLang="en-US" dirty="0">
              <a:latin typeface="Times New Roman" panose="02020603050405020304" pitchFamily="18" charset="0"/>
              <a:cs typeface="Times New Roman" panose="02020603050405020304" pitchFamily="18" charset="0"/>
            </a:endParaRPr>
          </a:p>
        </p:txBody>
      </p:sp>
      <p:sp>
        <p:nvSpPr>
          <p:cNvPr id="27" name="矩形 26"/>
          <p:cNvSpPr/>
          <p:nvPr/>
        </p:nvSpPr>
        <p:spPr>
          <a:xfrm>
            <a:off x="6901542" y="873760"/>
            <a:ext cx="712452" cy="30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smtClean="0">
                <a:latin typeface="Times New Roman" panose="02020603050405020304" pitchFamily="18" charset="0"/>
                <a:cs typeface="Times New Roman" panose="02020603050405020304" pitchFamily="18" charset="0"/>
              </a:rPr>
              <a:t>Camera</a:t>
            </a:r>
            <a:endParaRPr lang="zh-TW" altLang="en-US" sz="1200" dirty="0">
              <a:latin typeface="Times New Roman" panose="02020603050405020304" pitchFamily="18" charset="0"/>
              <a:cs typeface="Times New Roman" panose="02020603050405020304" pitchFamily="18" charset="0"/>
            </a:endParaRPr>
          </a:p>
        </p:txBody>
      </p:sp>
      <p:cxnSp>
        <p:nvCxnSpPr>
          <p:cNvPr id="29" name="直線接點 28"/>
          <p:cNvCxnSpPr/>
          <p:nvPr/>
        </p:nvCxnSpPr>
        <p:spPr>
          <a:xfrm flipV="1">
            <a:off x="6788259" y="1026159"/>
            <a:ext cx="182880" cy="1"/>
          </a:xfrm>
          <a:prstGeom prst="line">
            <a:avLst/>
          </a:prstGeom>
          <a:ln w="19050">
            <a:solidFill>
              <a:srgbClr val="38572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521953" y="873760"/>
            <a:ext cx="565873" cy="30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cs typeface="Times New Roman" panose="02020603050405020304" pitchFamily="18" charset="0"/>
              </a:rPr>
              <a:t>Light</a:t>
            </a:r>
            <a:endParaRPr lang="zh-TW" altLang="en-US" sz="1200" dirty="0">
              <a:latin typeface="Times New Roman" panose="02020603050405020304" pitchFamily="18" charset="0"/>
              <a:cs typeface="Times New Roman" panose="02020603050405020304" pitchFamily="18" charset="0"/>
            </a:endParaRPr>
          </a:p>
        </p:txBody>
      </p:sp>
      <p:sp>
        <p:nvSpPr>
          <p:cNvPr id="59" name="手繪多邊形 58"/>
          <p:cNvSpPr/>
          <p:nvPr/>
        </p:nvSpPr>
        <p:spPr>
          <a:xfrm>
            <a:off x="8682275" y="684848"/>
            <a:ext cx="76200" cy="2129790"/>
          </a:xfrm>
          <a:custGeom>
            <a:avLst/>
            <a:gdLst>
              <a:gd name="connsiteX0" fmla="*/ 64770 w 76200"/>
              <a:gd name="connsiteY0" fmla="*/ 0 h 2129790"/>
              <a:gd name="connsiteX1" fmla="*/ 7620 w 76200"/>
              <a:gd name="connsiteY1" fmla="*/ 194310 h 2129790"/>
              <a:gd name="connsiteX2" fmla="*/ 0 w 76200"/>
              <a:gd name="connsiteY2" fmla="*/ 2129790 h 2129790"/>
              <a:gd name="connsiteX3" fmla="*/ 76200 w 76200"/>
              <a:gd name="connsiteY3" fmla="*/ 1912620 h 2129790"/>
              <a:gd name="connsiteX4" fmla="*/ 64770 w 76200"/>
              <a:gd name="connsiteY4" fmla="*/ 0 h 21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129790">
                <a:moveTo>
                  <a:pt x="64770" y="0"/>
                </a:moveTo>
                <a:lnTo>
                  <a:pt x="7620" y="194310"/>
                </a:lnTo>
                <a:lnTo>
                  <a:pt x="0" y="2129790"/>
                </a:lnTo>
                <a:lnTo>
                  <a:pt x="76200" y="1912620"/>
                </a:lnTo>
                <a:lnTo>
                  <a:pt x="6477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手繪多邊形 60"/>
          <p:cNvSpPr/>
          <p:nvPr/>
        </p:nvSpPr>
        <p:spPr>
          <a:xfrm>
            <a:off x="5471103" y="689963"/>
            <a:ext cx="76200" cy="2129790"/>
          </a:xfrm>
          <a:custGeom>
            <a:avLst/>
            <a:gdLst>
              <a:gd name="connsiteX0" fmla="*/ 64770 w 76200"/>
              <a:gd name="connsiteY0" fmla="*/ 0 h 2129790"/>
              <a:gd name="connsiteX1" fmla="*/ 7620 w 76200"/>
              <a:gd name="connsiteY1" fmla="*/ 194310 h 2129790"/>
              <a:gd name="connsiteX2" fmla="*/ 0 w 76200"/>
              <a:gd name="connsiteY2" fmla="*/ 2129790 h 2129790"/>
              <a:gd name="connsiteX3" fmla="*/ 76200 w 76200"/>
              <a:gd name="connsiteY3" fmla="*/ 1912620 h 2129790"/>
              <a:gd name="connsiteX4" fmla="*/ 64770 w 76200"/>
              <a:gd name="connsiteY4" fmla="*/ 0 h 2129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129790">
                <a:moveTo>
                  <a:pt x="64770" y="0"/>
                </a:moveTo>
                <a:lnTo>
                  <a:pt x="7620" y="194310"/>
                </a:lnTo>
                <a:lnTo>
                  <a:pt x="0" y="2129790"/>
                </a:lnTo>
                <a:lnTo>
                  <a:pt x="76200" y="1912620"/>
                </a:lnTo>
                <a:lnTo>
                  <a:pt x="6477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a:off x="5480493" y="2601278"/>
            <a:ext cx="3266966" cy="223520"/>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8033" y="2389837"/>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888451">
            <a:off x="8169756" y="2096901"/>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3850" y="2201836"/>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888451">
            <a:off x="7441487" y="2297821"/>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31093">
            <a:off x="5457982" y="2328982"/>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19544">
            <a:off x="8135318" y="2147152"/>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31093">
            <a:off x="7164669" y="2001186"/>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19544">
            <a:off x="7974413" y="2012237"/>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31093">
            <a:off x="7144791" y="2321702"/>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37031">
            <a:off x="5906950" y="2333190"/>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31093">
            <a:off x="6802471" y="2203445"/>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19544">
            <a:off x="6314487" y="2178434"/>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231093">
            <a:off x="6561310" y="2329274"/>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7119544">
            <a:off x="6924713" y="2186447"/>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818545">
            <a:off x="6442084" y="2033283"/>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706996">
            <a:off x="6800133" y="1970750"/>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818545">
            <a:off x="7611510" y="2106091"/>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4094393">
            <a:off x="6039224" y="2272496"/>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704341">
            <a:off x="5775076" y="2065348"/>
            <a:ext cx="564861" cy="5648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static.thenounproject.com/png/1861241-200.png"/>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243933">
            <a:off x="5515538" y="2307053"/>
            <a:ext cx="564861" cy="564861"/>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 59"/>
          <p:cNvSpPr/>
          <p:nvPr/>
        </p:nvSpPr>
        <p:spPr>
          <a:xfrm>
            <a:off x="5579567" y="2838736"/>
            <a:ext cx="32962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p:cNvSpPr txBox="1"/>
          <p:nvPr/>
        </p:nvSpPr>
        <p:spPr>
          <a:xfrm>
            <a:off x="362462" y="686395"/>
            <a:ext cx="4830819" cy="2585323"/>
          </a:xfrm>
          <a:prstGeom prst="rect">
            <a:avLst/>
          </a:prstGeom>
          <a:noFill/>
        </p:spPr>
        <p:txBody>
          <a:bodyPr wrap="square" rtlCol="0">
            <a:spAutoFit/>
          </a:bodyPr>
          <a:lstStyle/>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透過分別將</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不同烘烤程度</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的樹葉平均置於</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不透光</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實驗箱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中進行平均顏色分量</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(H</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V)</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之測量。</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just">
              <a:buFont typeface="Arial" panose="020B0604020202020204" pitchFamily="34" charset="0"/>
              <a:buChar cha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實驗</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流程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lgn="just"/>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量</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測</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採摘後</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的顏色分量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烘烤</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90</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C 1</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小時   </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just"/>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置</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於實驗箱中紀錄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再</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烘烤</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100</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C 1</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小時   </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just"/>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置於實驗箱中紀錄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再</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烘烤</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130</a:t>
            </a:r>
            <a:r>
              <a:rPr lang="en-US" altLang="zh-TW" b="1" baseline="30000" dirty="0" smtClean="0">
                <a:latin typeface="Times New Roman" panose="02020603050405020304" pitchFamily="18" charset="0"/>
                <a:ea typeface="標楷體" panose="03000509000000000000" pitchFamily="65" charset="-120"/>
                <a:cs typeface="Times New Roman" panose="02020603050405020304" pitchFamily="18" charset="0"/>
              </a:rPr>
              <a:t>o</a:t>
            </a: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C 1</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小時  </a:t>
            </a:r>
            <a:endPar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endParaRPr>
          </a:p>
          <a:p>
            <a:pPr algn="just"/>
            <a:r>
              <a:rPr lang="en-US" altLang="zh-TW" dirty="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置於實驗箱中紀錄</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024" name="直線單箭頭接點 1023"/>
          <p:cNvCxnSpPr/>
          <p:nvPr/>
        </p:nvCxnSpPr>
        <p:spPr>
          <a:xfrm flipH="1">
            <a:off x="2516705" y="3515924"/>
            <a:ext cx="780677" cy="398545"/>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029" name="文字方塊 1028"/>
          <p:cNvSpPr txBox="1"/>
          <p:nvPr/>
        </p:nvSpPr>
        <p:spPr>
          <a:xfrm>
            <a:off x="3259207" y="3271328"/>
            <a:ext cx="4621778" cy="369332"/>
          </a:xfrm>
          <a:prstGeom prst="rect">
            <a:avLst/>
          </a:prstGeom>
          <a:noFill/>
        </p:spPr>
        <p:txBody>
          <a:bodyPr wrap="none" rtlCol="0">
            <a:spAutoFit/>
          </a:bodyPr>
          <a:lstStyle/>
          <a:p>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飽和度</a:t>
            </a:r>
            <a:r>
              <a:rPr lang="en-US" altLang="zh-TW"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的變化顯著，可用以評估</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萎凋</a:t>
            </a:r>
            <a:r>
              <a:rPr lang="zh-TW" altLang="en-US"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程度</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8" name="文字方塊 47"/>
          <p:cNvSpPr txBox="1"/>
          <p:nvPr/>
        </p:nvSpPr>
        <p:spPr>
          <a:xfrm>
            <a:off x="373647" y="85147"/>
            <a:ext cx="1569660"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先期實驗</a:t>
            </a:r>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結果</a:t>
            </a:r>
          </a:p>
        </p:txBody>
      </p:sp>
      <p:sp>
        <p:nvSpPr>
          <p:cNvPr id="49" name="橢圓 48"/>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85524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16431" y="2933084"/>
            <a:ext cx="1874232" cy="584775"/>
          </a:xfrm>
          <a:prstGeom prst="rect">
            <a:avLst/>
          </a:prstGeom>
          <a:noFill/>
        </p:spPr>
        <p:txBody>
          <a:bodyPr wrap="none" rtlCol="0">
            <a:spAutoFit/>
          </a:bodyPr>
          <a:lstStyle/>
          <a:p>
            <a:pPr algn="ctr"/>
            <a:r>
              <a:rPr lang="en-US" altLang="zh-TW" sz="1600" b="1" dirty="0">
                <a:latin typeface="Times New Roman" panose="02020603050405020304" pitchFamily="18" charset="0"/>
                <a:cs typeface="Times New Roman" panose="02020603050405020304" pitchFamily="18" charset="0"/>
              </a:rPr>
              <a:t>DFK </a:t>
            </a:r>
            <a:r>
              <a:rPr lang="en-US" altLang="zh-TW" sz="1600" b="1" dirty="0" smtClean="0">
                <a:latin typeface="Times New Roman" panose="02020603050405020304" pitchFamily="18" charset="0"/>
                <a:cs typeface="Times New Roman" panose="02020603050405020304" pitchFamily="18" charset="0"/>
              </a:rPr>
              <a:t>33UX265</a:t>
            </a:r>
          </a:p>
          <a:p>
            <a:pPr algn="ctr"/>
            <a:r>
              <a:rPr lang="en-US" altLang="zh-TW" sz="1600" b="1" dirty="0" smtClean="0">
                <a:latin typeface="Times New Roman" panose="02020603050405020304" pitchFamily="18" charset="0"/>
                <a:cs typeface="Times New Roman" panose="02020603050405020304" pitchFamily="18" charset="0"/>
              </a:rPr>
              <a:t>Industrial Camera</a:t>
            </a:r>
            <a:r>
              <a:rPr lang="zh-TW" altLang="en-US" sz="1600" b="1" dirty="0" smtClean="0">
                <a:latin typeface="Times New Roman" panose="02020603050405020304" pitchFamily="18" charset="0"/>
                <a:cs typeface="Times New Roman" panose="02020603050405020304" pitchFamily="18" charset="0"/>
              </a:rPr>
              <a:t> </a:t>
            </a:r>
            <a:endParaRPr lang="zh-TW" altLang="en-US" sz="2000" b="1" dirty="0">
              <a:latin typeface="Times New Roman" panose="02020603050405020304" pitchFamily="18" charset="0"/>
              <a:cs typeface="Times New Roman" panose="02020603050405020304" pitchFamily="18" charset="0"/>
            </a:endParaRPr>
          </a:p>
        </p:txBody>
      </p:sp>
      <p:grpSp>
        <p:nvGrpSpPr>
          <p:cNvPr id="5" name="群組 4"/>
          <p:cNvGrpSpPr/>
          <p:nvPr/>
        </p:nvGrpSpPr>
        <p:grpSpPr>
          <a:xfrm>
            <a:off x="268350" y="296574"/>
            <a:ext cx="2770194" cy="1223859"/>
            <a:chOff x="2190996" y="1863788"/>
            <a:chExt cx="2770194" cy="1223859"/>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996" y="1863788"/>
              <a:ext cx="1038932" cy="1038932"/>
            </a:xfrm>
            <a:prstGeom prst="rect">
              <a:avLst/>
            </a:prstGeom>
          </p:spPr>
        </p:pic>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l="21709" t="31315" r="22922" b="29381"/>
            <a:stretch/>
          </p:blipFill>
          <p:spPr>
            <a:xfrm>
              <a:off x="3261579" y="2043098"/>
              <a:ext cx="1699611" cy="678644"/>
            </a:xfrm>
            <a:prstGeom prst="rect">
              <a:avLst/>
            </a:prstGeom>
          </p:spPr>
        </p:pic>
        <p:sp>
          <p:nvSpPr>
            <p:cNvPr id="8" name="文字方塊 7"/>
            <p:cNvSpPr txBox="1"/>
            <p:nvPr/>
          </p:nvSpPr>
          <p:spPr>
            <a:xfrm>
              <a:off x="2496017" y="2749093"/>
              <a:ext cx="2017475" cy="338554"/>
            </a:xfrm>
            <a:prstGeom prst="rect">
              <a:avLst/>
            </a:prstGeom>
            <a:noFill/>
          </p:spPr>
          <p:txBody>
            <a:bodyPr wrap="none" rtlCol="0">
              <a:spAutoFit/>
            </a:bodyPr>
            <a:lstStyle/>
            <a:p>
              <a:r>
                <a:rPr lang="en-US" altLang="zh-TW" sz="1600" b="1" dirty="0" smtClean="0">
                  <a:latin typeface="Times New Roman" panose="02020603050405020304" pitchFamily="18" charset="0"/>
                  <a:cs typeface="Times New Roman" panose="02020603050405020304" pitchFamily="18" charset="0"/>
                </a:rPr>
                <a:t>PC with Windows 10</a:t>
              </a:r>
              <a:endParaRPr lang="zh-TW" altLang="en-US" sz="1600" b="1" dirty="0">
                <a:latin typeface="Times New Roman" panose="02020603050405020304" pitchFamily="18" charset="0"/>
                <a:cs typeface="Times New Roman" panose="02020603050405020304" pitchFamily="18" charset="0"/>
              </a:endParaRPr>
            </a:p>
          </p:txBody>
        </p:sp>
      </p:grpSp>
      <p:grpSp>
        <p:nvGrpSpPr>
          <p:cNvPr id="9" name="群組 8"/>
          <p:cNvGrpSpPr/>
          <p:nvPr/>
        </p:nvGrpSpPr>
        <p:grpSpPr>
          <a:xfrm>
            <a:off x="2096664" y="1795151"/>
            <a:ext cx="1239442" cy="1444801"/>
            <a:chOff x="5096046" y="3015487"/>
            <a:chExt cx="1239442" cy="1444801"/>
          </a:xfrm>
        </p:grpSpPr>
        <p:sp>
          <p:nvSpPr>
            <p:cNvPr id="10" name="文字方塊 9"/>
            <p:cNvSpPr txBox="1"/>
            <p:nvPr/>
          </p:nvSpPr>
          <p:spPr>
            <a:xfrm>
              <a:off x="5096046" y="3875513"/>
              <a:ext cx="1239442" cy="584775"/>
            </a:xfrm>
            <a:prstGeom prst="rect">
              <a:avLst/>
            </a:prstGeom>
            <a:noFill/>
          </p:spPr>
          <p:txBody>
            <a:bodyPr wrap="none" rtlCol="0">
              <a:spAutoFit/>
            </a:bodyPr>
            <a:lstStyle/>
            <a:p>
              <a:pPr algn="ctr"/>
              <a:r>
                <a:rPr lang="en-US" altLang="zh-TW" sz="1600" b="1" dirty="0" smtClean="0">
                  <a:latin typeface="Times New Roman" panose="02020603050405020304" pitchFamily="18" charset="0"/>
                  <a:cs typeface="Times New Roman" panose="02020603050405020304" pitchFamily="18" charset="0"/>
                </a:rPr>
                <a:t>FT232H </a:t>
              </a:r>
            </a:p>
            <a:p>
              <a:pPr algn="ctr"/>
              <a:r>
                <a:rPr lang="en-US" altLang="zh-TW" sz="1600" b="1" dirty="0">
                  <a:latin typeface="Times New Roman" panose="02020603050405020304" pitchFamily="18" charset="0"/>
                  <a:cs typeface="Times New Roman" panose="02020603050405020304" pitchFamily="18" charset="0"/>
                </a:rPr>
                <a:t>(</a:t>
              </a:r>
              <a:r>
                <a:rPr lang="en-US" altLang="zh-TW" sz="1600" b="1" dirty="0" smtClean="0">
                  <a:latin typeface="Times New Roman" panose="02020603050405020304" pitchFamily="18" charset="0"/>
                  <a:cs typeface="Times New Roman" panose="02020603050405020304" pitchFamily="18" charset="0"/>
                </a:rPr>
                <a:t>FTDI chip)</a:t>
              </a:r>
              <a:endParaRPr lang="zh-TW" altLang="en-US" sz="1600" b="1" dirty="0">
                <a:latin typeface="Times New Roman" panose="02020603050405020304" pitchFamily="18" charset="0"/>
                <a:cs typeface="Times New Roman" panose="02020603050405020304" pitchFamily="18" charset="0"/>
              </a:endParaRPr>
            </a:p>
          </p:txBody>
        </p:sp>
        <p:pic>
          <p:nvPicPr>
            <p:cNvPr id="11" name="圖片 10"/>
            <p:cNvPicPr>
              <a:picLocks noChangeAspect="1"/>
            </p:cNvPicPr>
            <p:nvPr/>
          </p:nvPicPr>
          <p:blipFill rotWithShape="1">
            <a:blip r:embed="rId4" cstate="print">
              <a:extLst>
                <a:ext uri="{28A0092B-C50C-407E-A947-70E740481C1C}">
                  <a14:useLocalDpi xmlns:a14="http://schemas.microsoft.com/office/drawing/2010/main" val="0"/>
                </a:ext>
              </a:extLst>
            </a:blip>
            <a:srcRect l="11188" t="11924" r="8339" b="10758"/>
            <a:stretch/>
          </p:blipFill>
          <p:spPr>
            <a:xfrm>
              <a:off x="5286563" y="3015487"/>
              <a:ext cx="967315" cy="929381"/>
            </a:xfrm>
            <a:prstGeom prst="rect">
              <a:avLst/>
            </a:prstGeom>
          </p:spPr>
        </p:pic>
      </p:grpSp>
      <p:grpSp>
        <p:nvGrpSpPr>
          <p:cNvPr id="12" name="群組 11"/>
          <p:cNvGrpSpPr/>
          <p:nvPr/>
        </p:nvGrpSpPr>
        <p:grpSpPr>
          <a:xfrm>
            <a:off x="3522201" y="453219"/>
            <a:ext cx="2128403" cy="1074387"/>
            <a:chOff x="2990283" y="715293"/>
            <a:chExt cx="1787358" cy="902232"/>
          </a:xfrm>
        </p:grpSpPr>
        <p:pic>
          <p:nvPicPr>
            <p:cNvPr id="13" name="圖片 12"/>
            <p:cNvPicPr>
              <a:picLocks noChangeAspect="1"/>
            </p:cNvPicPr>
            <p:nvPr/>
          </p:nvPicPr>
          <p:blipFill rotWithShape="1">
            <a:blip r:embed="rId5"/>
            <a:srcRect l="13673"/>
            <a:stretch/>
          </p:blipFill>
          <p:spPr>
            <a:xfrm rot="16200000">
              <a:off x="3175820" y="529756"/>
              <a:ext cx="902232" cy="1273306"/>
            </a:xfrm>
            <a:prstGeom prst="rect">
              <a:avLst/>
            </a:prstGeom>
          </p:spPr>
        </p:pic>
        <p:sp>
          <p:nvSpPr>
            <p:cNvPr id="14" name="文字方塊 13"/>
            <p:cNvSpPr txBox="1"/>
            <p:nvPr/>
          </p:nvSpPr>
          <p:spPr>
            <a:xfrm>
              <a:off x="4220067" y="1207478"/>
              <a:ext cx="557574" cy="284306"/>
            </a:xfrm>
            <a:prstGeom prst="rect">
              <a:avLst/>
            </a:prstGeom>
            <a:noFill/>
          </p:spPr>
          <p:txBody>
            <a:bodyPr wrap="none" rtlCol="0">
              <a:spAutoFit/>
            </a:bodyPr>
            <a:lstStyle/>
            <a:p>
              <a:r>
                <a:rPr lang="en-US" altLang="zh-TW" sz="1600" b="1" dirty="0" smtClean="0">
                  <a:latin typeface="Times New Roman" panose="02020603050405020304" pitchFamily="18" charset="0"/>
                  <a:cs typeface="Times New Roman" panose="02020603050405020304" pitchFamily="18" charset="0"/>
                </a:rPr>
                <a:t>Light</a:t>
              </a:r>
              <a:endParaRPr lang="zh-TW" altLang="en-US" sz="1600" b="1" dirty="0">
                <a:latin typeface="Times New Roman" panose="02020603050405020304" pitchFamily="18" charset="0"/>
                <a:cs typeface="Times New Roman" panose="02020603050405020304" pitchFamily="18" charset="0"/>
              </a:endParaRPr>
            </a:p>
          </p:txBody>
        </p:sp>
      </p:grpSp>
      <p:cxnSp>
        <p:nvCxnSpPr>
          <p:cNvPr id="15" name="直線單箭頭接點 33"/>
          <p:cNvCxnSpPr/>
          <p:nvPr/>
        </p:nvCxnSpPr>
        <p:spPr>
          <a:xfrm flipH="1" flipV="1">
            <a:off x="3349011" y="2566921"/>
            <a:ext cx="867730" cy="8654"/>
          </a:xfrm>
          <a:prstGeom prst="straightConnector1">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509974" y="2287344"/>
            <a:ext cx="643125" cy="307777"/>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GPIO</a:t>
            </a:r>
            <a:endParaRPr lang="zh-TW" altLang="en-US" sz="1400" b="1" dirty="0">
              <a:latin typeface="Times New Roman" panose="02020603050405020304" pitchFamily="18" charset="0"/>
              <a:cs typeface="Times New Roman" panose="02020603050405020304" pitchFamily="18" charset="0"/>
            </a:endParaRPr>
          </a:p>
        </p:txBody>
      </p:sp>
      <p:grpSp>
        <p:nvGrpSpPr>
          <p:cNvPr id="17" name="群組 16"/>
          <p:cNvGrpSpPr/>
          <p:nvPr/>
        </p:nvGrpSpPr>
        <p:grpSpPr>
          <a:xfrm>
            <a:off x="4414824" y="2064800"/>
            <a:ext cx="983734" cy="1160672"/>
            <a:chOff x="5348232" y="715292"/>
            <a:chExt cx="983734" cy="1160672"/>
          </a:xfrm>
        </p:grpSpPr>
        <p:sp>
          <p:nvSpPr>
            <p:cNvPr id="18" name="文字方塊 17"/>
            <p:cNvSpPr txBox="1"/>
            <p:nvPr/>
          </p:nvSpPr>
          <p:spPr>
            <a:xfrm>
              <a:off x="5517974" y="1537410"/>
              <a:ext cx="686406" cy="338554"/>
            </a:xfrm>
            <a:prstGeom prst="rect">
              <a:avLst/>
            </a:prstGeom>
            <a:noFill/>
          </p:spPr>
          <p:txBody>
            <a:bodyPr wrap="none" rtlCol="0">
              <a:spAutoFit/>
            </a:bodyPr>
            <a:lstStyle/>
            <a:p>
              <a:r>
                <a:rPr lang="en-US" altLang="zh-TW" sz="1600" b="1" dirty="0" smtClean="0">
                  <a:latin typeface="Times New Roman" panose="02020603050405020304" pitchFamily="18" charset="0"/>
                  <a:cs typeface="Times New Roman" panose="02020603050405020304" pitchFamily="18" charset="0"/>
                </a:rPr>
                <a:t>Relay</a:t>
              </a:r>
              <a:endParaRPr lang="zh-TW" altLang="en-US" sz="1600" b="1" dirty="0">
                <a:latin typeface="Times New Roman" panose="02020603050405020304" pitchFamily="18" charset="0"/>
                <a:cs typeface="Times New Roman" panose="02020603050405020304" pitchFamily="18" charset="0"/>
              </a:endParaRPr>
            </a:p>
          </p:txBody>
        </p:sp>
        <p:pic>
          <p:nvPicPr>
            <p:cNvPr id="19" name="Picture 10" descr="「relay」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48232" y="715292"/>
              <a:ext cx="983734" cy="8622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群組 19"/>
          <p:cNvGrpSpPr/>
          <p:nvPr/>
        </p:nvGrpSpPr>
        <p:grpSpPr>
          <a:xfrm>
            <a:off x="5833223" y="2221805"/>
            <a:ext cx="1924374" cy="1040063"/>
            <a:chOff x="7225038" y="714655"/>
            <a:chExt cx="1924374" cy="1040063"/>
          </a:xfrm>
        </p:grpSpPr>
        <p:pic>
          <p:nvPicPr>
            <p:cNvPr id="21" name="Picture 12" descr="「電源供應器5v」的圖片搜尋結果"/>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32" t="18378" r="18875" b="18898"/>
            <a:stretch/>
          </p:blipFill>
          <p:spPr bwMode="auto">
            <a:xfrm>
              <a:off x="7823548" y="714655"/>
              <a:ext cx="610110" cy="515793"/>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7225038" y="1169943"/>
              <a:ext cx="1924374" cy="584775"/>
            </a:xfrm>
            <a:prstGeom prst="rect">
              <a:avLst/>
            </a:prstGeom>
            <a:noFill/>
          </p:spPr>
          <p:txBody>
            <a:bodyPr wrap="none" rtlCol="0">
              <a:spAutoFit/>
            </a:bodyPr>
            <a:lstStyle/>
            <a:p>
              <a:pPr algn="ctr"/>
              <a:r>
                <a:rPr lang="en-US" altLang="zh-TW" sz="1600" b="1" dirty="0" smtClean="0">
                  <a:latin typeface="Times New Roman" panose="02020603050405020304" pitchFamily="18" charset="0"/>
                  <a:cs typeface="Times New Roman" panose="02020603050405020304" pitchFamily="18" charset="0"/>
                </a:rPr>
                <a:t>Power supply</a:t>
              </a:r>
            </a:p>
            <a:p>
              <a:pPr algn="ctr"/>
              <a:r>
                <a:rPr lang="en-US" altLang="zh-TW" sz="1600" b="1" dirty="0" smtClean="0">
                  <a:latin typeface="Times New Roman" panose="02020603050405020304" pitchFamily="18" charset="0"/>
                  <a:cs typeface="Times New Roman" panose="02020603050405020304" pitchFamily="18" charset="0"/>
                </a:rPr>
                <a:t>(AC110V to DC5V )</a:t>
              </a:r>
              <a:endParaRPr lang="zh-TW" altLang="en-US" sz="2000" b="1" dirty="0">
                <a:latin typeface="Times New Roman" panose="02020603050405020304" pitchFamily="18" charset="0"/>
                <a:cs typeface="Times New Roman" panose="02020603050405020304" pitchFamily="18" charset="0"/>
              </a:endParaRPr>
            </a:p>
          </p:txBody>
        </p:sp>
      </p:grpSp>
      <p:cxnSp>
        <p:nvCxnSpPr>
          <p:cNvPr id="23" name="直線單箭頭接點 33"/>
          <p:cNvCxnSpPr/>
          <p:nvPr/>
        </p:nvCxnSpPr>
        <p:spPr>
          <a:xfrm flipH="1" flipV="1">
            <a:off x="4986966" y="1469180"/>
            <a:ext cx="1" cy="497715"/>
          </a:xfrm>
          <a:prstGeom prst="straightConnector1">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4" name="直線單箭頭接點 33"/>
          <p:cNvCxnSpPr/>
          <p:nvPr/>
        </p:nvCxnSpPr>
        <p:spPr>
          <a:xfrm flipV="1">
            <a:off x="1087885" y="1518203"/>
            <a:ext cx="0" cy="502141"/>
          </a:xfrm>
          <a:prstGeom prst="straightConnector1">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rot="16200000">
            <a:off x="640333" y="1619483"/>
            <a:ext cx="534121" cy="307777"/>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USB</a:t>
            </a:r>
            <a:endParaRPr lang="zh-TW" altLang="en-US" sz="1400" b="1" dirty="0">
              <a:latin typeface="Times New Roman" panose="02020603050405020304" pitchFamily="18" charset="0"/>
              <a:cs typeface="Times New Roman" panose="02020603050405020304" pitchFamily="18" charset="0"/>
            </a:endParaRPr>
          </a:p>
        </p:txBody>
      </p:sp>
      <p:cxnSp>
        <p:nvCxnSpPr>
          <p:cNvPr id="26" name="直線單箭頭接點 33"/>
          <p:cNvCxnSpPr/>
          <p:nvPr/>
        </p:nvCxnSpPr>
        <p:spPr>
          <a:xfrm flipV="1">
            <a:off x="2770838" y="1351156"/>
            <a:ext cx="0" cy="366882"/>
          </a:xfrm>
          <a:prstGeom prst="straightConnector1">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rot="16200000">
            <a:off x="2657666" y="1387492"/>
            <a:ext cx="534121" cy="307777"/>
          </a:xfrm>
          <a:prstGeom prst="rect">
            <a:avLst/>
          </a:prstGeom>
          <a:noFill/>
        </p:spPr>
        <p:txBody>
          <a:bodyPr wrap="none" rtlCol="0">
            <a:spAutoFit/>
          </a:bodyPr>
          <a:lstStyle/>
          <a:p>
            <a:r>
              <a:rPr lang="en-US" altLang="zh-TW" sz="1400" b="1" dirty="0" smtClean="0">
                <a:latin typeface="Times New Roman" panose="02020603050405020304" pitchFamily="18" charset="0"/>
                <a:cs typeface="Times New Roman" panose="02020603050405020304" pitchFamily="18" charset="0"/>
              </a:rPr>
              <a:t>USB</a:t>
            </a:r>
            <a:endParaRPr lang="zh-TW" altLang="en-US" sz="1400" b="1" dirty="0">
              <a:latin typeface="Times New Roman" panose="02020603050405020304" pitchFamily="18" charset="0"/>
              <a:cs typeface="Times New Roman" panose="02020603050405020304" pitchFamily="18" charset="0"/>
            </a:endParaRPr>
          </a:p>
        </p:txBody>
      </p:sp>
      <p:cxnSp>
        <p:nvCxnSpPr>
          <p:cNvPr id="28" name="直線單箭頭接點 33"/>
          <p:cNvCxnSpPr/>
          <p:nvPr/>
        </p:nvCxnSpPr>
        <p:spPr>
          <a:xfrm flipH="1">
            <a:off x="5503916" y="2556760"/>
            <a:ext cx="687918" cy="1"/>
          </a:xfrm>
          <a:prstGeom prst="straightConnector1">
            <a:avLst/>
          </a:prstGeom>
          <a:ln w="1905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17029" y="5665128"/>
            <a:ext cx="1034952"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PC</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30" name="直線接點 29"/>
          <p:cNvCxnSpPr>
            <a:stCxn id="29" idx="0"/>
            <a:endCxn id="31" idx="2"/>
          </p:cNvCxnSpPr>
          <p:nvPr/>
        </p:nvCxnSpPr>
        <p:spPr>
          <a:xfrm flipH="1" flipV="1">
            <a:off x="6630903" y="5480286"/>
            <a:ext cx="3602" cy="18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113427" y="5024780"/>
            <a:ext cx="1034952"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FT232H</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32" name="矩形 31"/>
          <p:cNvSpPr/>
          <p:nvPr/>
        </p:nvSpPr>
        <p:spPr>
          <a:xfrm>
            <a:off x="6113428" y="4839938"/>
            <a:ext cx="344245"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3" name="矩形 32"/>
          <p:cNvSpPr/>
          <p:nvPr/>
        </p:nvSpPr>
        <p:spPr>
          <a:xfrm>
            <a:off x="6458780" y="4839938"/>
            <a:ext cx="344245" cy="1848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smtClean="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sp>
        <p:nvSpPr>
          <p:cNvPr id="34" name="矩形 33"/>
          <p:cNvSpPr/>
          <p:nvPr/>
        </p:nvSpPr>
        <p:spPr>
          <a:xfrm>
            <a:off x="6803025" y="4839938"/>
            <a:ext cx="344245" cy="18484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aseline="4000" dirty="0">
                <a:solidFill>
                  <a:schemeClr val="tx1"/>
                </a:solidFill>
                <a:latin typeface="Times New Roman" panose="02020603050405020304" pitchFamily="18" charset="0"/>
                <a:cs typeface="Times New Roman" panose="02020603050405020304" pitchFamily="18" charset="0"/>
              </a:rPr>
              <a:t>s</a:t>
            </a:r>
            <a:endParaRPr lang="zh-TW" altLang="en-US" baseline="4000" dirty="0">
              <a:solidFill>
                <a:schemeClr val="tx1"/>
              </a:solidFill>
              <a:latin typeface="Times New Roman" panose="02020603050405020304" pitchFamily="18" charset="0"/>
              <a:cs typeface="Times New Roman" panose="02020603050405020304" pitchFamily="18" charset="0"/>
            </a:endParaRPr>
          </a:p>
        </p:txBody>
      </p:sp>
      <p:sp>
        <p:nvSpPr>
          <p:cNvPr id="35" name="矩形 34"/>
          <p:cNvSpPr/>
          <p:nvPr/>
        </p:nvSpPr>
        <p:spPr>
          <a:xfrm>
            <a:off x="6112318" y="3950355"/>
            <a:ext cx="1034952"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Relay</a:t>
            </a:r>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36" name="矩形 35"/>
          <p:cNvSpPr/>
          <p:nvPr/>
        </p:nvSpPr>
        <p:spPr>
          <a:xfrm>
            <a:off x="6113428" y="4405861"/>
            <a:ext cx="344245"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7" name="矩形 36"/>
          <p:cNvSpPr/>
          <p:nvPr/>
        </p:nvSpPr>
        <p:spPr>
          <a:xfrm>
            <a:off x="6458780" y="4405861"/>
            <a:ext cx="344245" cy="1848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smtClean="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sp>
        <p:nvSpPr>
          <p:cNvPr id="38" name="矩形 37"/>
          <p:cNvSpPr/>
          <p:nvPr/>
        </p:nvSpPr>
        <p:spPr>
          <a:xfrm>
            <a:off x="6803025" y="4405861"/>
            <a:ext cx="344245" cy="18484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aseline="4000" dirty="0">
                <a:solidFill>
                  <a:schemeClr val="tx1"/>
                </a:solidFill>
                <a:latin typeface="Times New Roman" panose="02020603050405020304" pitchFamily="18" charset="0"/>
                <a:cs typeface="Times New Roman" panose="02020603050405020304" pitchFamily="18" charset="0"/>
              </a:rPr>
              <a:t>s</a:t>
            </a:r>
            <a:endParaRPr lang="zh-TW" altLang="en-US" baseline="4000" dirty="0">
              <a:solidFill>
                <a:schemeClr val="tx1"/>
              </a:solidFill>
              <a:latin typeface="Times New Roman" panose="02020603050405020304" pitchFamily="18" charset="0"/>
              <a:cs typeface="Times New Roman" panose="02020603050405020304" pitchFamily="18" charset="0"/>
            </a:endParaRPr>
          </a:p>
        </p:txBody>
      </p:sp>
      <p:cxnSp>
        <p:nvCxnSpPr>
          <p:cNvPr id="39" name="直線單箭頭接點 33"/>
          <p:cNvCxnSpPr>
            <a:stCxn id="32" idx="0"/>
          </p:cNvCxnSpPr>
          <p:nvPr/>
        </p:nvCxnSpPr>
        <p:spPr>
          <a:xfrm flipV="1">
            <a:off x="6285551" y="4597910"/>
            <a:ext cx="1678" cy="242028"/>
          </a:xfrm>
          <a:prstGeom prst="straightConnector1">
            <a:avLst/>
          </a:prstGeom>
          <a:ln w="63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單箭頭接點 33"/>
          <p:cNvCxnSpPr>
            <a:stCxn id="33" idx="0"/>
          </p:cNvCxnSpPr>
          <p:nvPr/>
        </p:nvCxnSpPr>
        <p:spPr>
          <a:xfrm flipH="1" flipV="1">
            <a:off x="6628956" y="4596927"/>
            <a:ext cx="1947" cy="243011"/>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線單箭頭接點 33"/>
          <p:cNvCxnSpPr>
            <a:stCxn id="34" idx="0"/>
          </p:cNvCxnSpPr>
          <p:nvPr/>
        </p:nvCxnSpPr>
        <p:spPr>
          <a:xfrm flipH="1" flipV="1">
            <a:off x="6970683" y="4596927"/>
            <a:ext cx="4465" cy="243011"/>
          </a:xfrm>
          <a:prstGeom prst="straightConnector1">
            <a:avLst/>
          </a:prstGeom>
          <a:ln w="63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07793" y="3578622"/>
            <a:ext cx="519485" cy="17473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cs typeface="Times New Roman" panose="02020603050405020304" pitchFamily="18" charset="0"/>
              </a:rPr>
              <a:t>o</a:t>
            </a:r>
            <a:endParaRPr lang="zh-TW" altLang="en-US" sz="1200" dirty="0">
              <a:latin typeface="Times New Roman" panose="02020603050405020304" pitchFamily="18" charset="0"/>
              <a:cs typeface="Times New Roman" panose="02020603050405020304" pitchFamily="18" charset="0"/>
            </a:endParaRPr>
          </a:p>
        </p:txBody>
      </p:sp>
      <p:sp>
        <p:nvSpPr>
          <p:cNvPr id="43" name="矩形 42"/>
          <p:cNvSpPr/>
          <p:nvPr/>
        </p:nvSpPr>
        <p:spPr>
          <a:xfrm rot="16200000">
            <a:off x="3146009" y="5686390"/>
            <a:ext cx="239589"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a:latin typeface="Times New Roman" panose="02020603050405020304" pitchFamily="18" charset="0"/>
                <a:cs typeface="Times New Roman" panose="02020603050405020304" pitchFamily="18" charset="0"/>
              </a:rPr>
              <a:t>L</a:t>
            </a:r>
            <a:endParaRPr lang="zh-TW" altLang="en-US" b="1" baseline="8000" dirty="0">
              <a:latin typeface="Times New Roman" panose="02020603050405020304" pitchFamily="18" charset="0"/>
              <a:cs typeface="Times New Roman" panose="02020603050405020304" pitchFamily="18" charset="0"/>
            </a:endParaRPr>
          </a:p>
        </p:txBody>
      </p:sp>
      <p:sp>
        <p:nvSpPr>
          <p:cNvPr id="44" name="矩形 43"/>
          <p:cNvSpPr/>
          <p:nvPr/>
        </p:nvSpPr>
        <p:spPr>
          <a:xfrm>
            <a:off x="6112318" y="3758946"/>
            <a:ext cx="1039477" cy="185824"/>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err="1" smtClean="0">
                <a:latin typeface="Times New Roman" panose="02020603050405020304" pitchFamily="18" charset="0"/>
                <a:cs typeface="Times New Roman" panose="02020603050405020304" pitchFamily="18" charset="0"/>
              </a:rPr>
              <a:t>NormalOpen</a:t>
            </a:r>
            <a:endParaRPr lang="zh-TW" altLang="en-US" b="1" baseline="8000" dirty="0">
              <a:latin typeface="Times New Roman" panose="02020603050405020304" pitchFamily="18" charset="0"/>
              <a:cs typeface="Times New Roman" panose="02020603050405020304" pitchFamily="18" charset="0"/>
            </a:endParaRPr>
          </a:p>
        </p:txBody>
      </p:sp>
      <p:sp>
        <p:nvSpPr>
          <p:cNvPr id="45" name="矩形 44"/>
          <p:cNvSpPr/>
          <p:nvPr/>
        </p:nvSpPr>
        <p:spPr>
          <a:xfrm>
            <a:off x="6636514" y="3578622"/>
            <a:ext cx="519485" cy="17473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latin typeface="Times New Roman" panose="02020603050405020304" pitchFamily="18" charset="0"/>
                <a:cs typeface="Times New Roman" panose="02020603050405020304" pitchFamily="18" charset="0"/>
              </a:rPr>
              <a:t>com</a:t>
            </a:r>
            <a:endParaRPr lang="zh-TW" altLang="en-US" sz="1200" dirty="0">
              <a:latin typeface="Times New Roman" panose="02020603050405020304" pitchFamily="18" charset="0"/>
              <a:cs typeface="Times New Roman" panose="02020603050405020304" pitchFamily="18" charset="0"/>
            </a:endParaRPr>
          </a:p>
        </p:txBody>
      </p:sp>
      <p:sp>
        <p:nvSpPr>
          <p:cNvPr id="46" name="矩形 45"/>
          <p:cNvSpPr/>
          <p:nvPr/>
        </p:nvSpPr>
        <p:spPr>
          <a:xfrm>
            <a:off x="3358225" y="5659014"/>
            <a:ext cx="1042017"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Power supply</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47" name="矩形 46"/>
          <p:cNvSpPr/>
          <p:nvPr/>
        </p:nvSpPr>
        <p:spPr>
          <a:xfrm rot="16200000">
            <a:off x="3154591" y="5915410"/>
            <a:ext cx="215913" cy="182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smtClean="0">
                <a:latin typeface="Times New Roman" panose="02020603050405020304" pitchFamily="18" charset="0"/>
                <a:cs typeface="Times New Roman" panose="02020603050405020304" pitchFamily="18" charset="0"/>
              </a:rPr>
              <a:t>N</a:t>
            </a:r>
            <a:endParaRPr lang="zh-TW" altLang="en-US" b="1" baseline="8000" dirty="0">
              <a:latin typeface="Times New Roman" panose="02020603050405020304" pitchFamily="18" charset="0"/>
              <a:cs typeface="Times New Roman" panose="02020603050405020304" pitchFamily="18" charset="0"/>
            </a:endParaRPr>
          </a:p>
        </p:txBody>
      </p:sp>
      <p:sp>
        <p:nvSpPr>
          <p:cNvPr id="48" name="矩形 47"/>
          <p:cNvSpPr/>
          <p:nvPr/>
        </p:nvSpPr>
        <p:spPr>
          <a:xfrm rot="16200000">
            <a:off x="4374857" y="5686390"/>
            <a:ext cx="239589"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b="1" baseline="8000" dirty="0" smtClean="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sp>
        <p:nvSpPr>
          <p:cNvPr id="49" name="矩形 48"/>
          <p:cNvSpPr/>
          <p:nvPr/>
        </p:nvSpPr>
        <p:spPr>
          <a:xfrm rot="16200000">
            <a:off x="4388519" y="5915410"/>
            <a:ext cx="215913" cy="182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b="1" baseline="8000" dirty="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sp>
        <p:nvSpPr>
          <p:cNvPr id="50" name="矩形 49"/>
          <p:cNvSpPr/>
          <p:nvPr/>
        </p:nvSpPr>
        <p:spPr>
          <a:xfrm>
            <a:off x="1785133" y="5659014"/>
            <a:ext cx="1042017"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AC110V</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1" name="文字方塊 50"/>
          <p:cNvSpPr txBox="1"/>
          <p:nvPr/>
        </p:nvSpPr>
        <p:spPr>
          <a:xfrm>
            <a:off x="3117806" y="5394569"/>
            <a:ext cx="1522853" cy="307777"/>
          </a:xfrm>
          <a:prstGeom prst="rect">
            <a:avLst/>
          </a:prstGeom>
          <a:noFill/>
        </p:spPr>
        <p:txBody>
          <a:bodyPr wrap="none" rtlCol="0">
            <a:spAutoFit/>
          </a:bodyPr>
          <a:lstStyle/>
          <a:p>
            <a:r>
              <a:rPr lang="en-US" altLang="zh-TW" sz="1400" dirty="0" smtClean="0">
                <a:latin typeface="Times New Roman" panose="02020603050405020304" pitchFamily="18" charset="0"/>
                <a:cs typeface="Times New Roman" panose="02020603050405020304" pitchFamily="18" charset="0"/>
              </a:rPr>
              <a:t>AC110V to DC5V</a:t>
            </a:r>
            <a:endParaRPr lang="zh-TW" altLang="en-US" dirty="0">
              <a:latin typeface="Times New Roman" panose="02020603050405020304" pitchFamily="18" charset="0"/>
              <a:cs typeface="Times New Roman" panose="02020603050405020304" pitchFamily="18" charset="0"/>
            </a:endParaRPr>
          </a:p>
        </p:txBody>
      </p:sp>
      <p:sp>
        <p:nvSpPr>
          <p:cNvPr id="52" name="矩形 51"/>
          <p:cNvSpPr/>
          <p:nvPr/>
        </p:nvSpPr>
        <p:spPr>
          <a:xfrm rot="16200000">
            <a:off x="2792157" y="5686387"/>
            <a:ext cx="239589"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a:latin typeface="Times New Roman" panose="02020603050405020304" pitchFamily="18" charset="0"/>
                <a:cs typeface="Times New Roman" panose="02020603050405020304" pitchFamily="18" charset="0"/>
              </a:rPr>
              <a:t>L</a:t>
            </a:r>
            <a:endParaRPr lang="zh-TW" altLang="en-US" b="1" baseline="8000" dirty="0">
              <a:latin typeface="Times New Roman" panose="02020603050405020304" pitchFamily="18" charset="0"/>
              <a:cs typeface="Times New Roman" panose="02020603050405020304" pitchFamily="18" charset="0"/>
            </a:endParaRPr>
          </a:p>
        </p:txBody>
      </p:sp>
      <p:sp>
        <p:nvSpPr>
          <p:cNvPr id="53" name="矩形 52"/>
          <p:cNvSpPr/>
          <p:nvPr/>
        </p:nvSpPr>
        <p:spPr>
          <a:xfrm rot="16200000">
            <a:off x="2808359" y="5915407"/>
            <a:ext cx="215913" cy="182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baseline="8000" dirty="0" smtClean="0">
                <a:latin typeface="Times New Roman" panose="02020603050405020304" pitchFamily="18" charset="0"/>
                <a:cs typeface="Times New Roman" panose="02020603050405020304" pitchFamily="18" charset="0"/>
              </a:rPr>
              <a:t>N</a:t>
            </a:r>
            <a:endParaRPr lang="zh-TW" altLang="en-US" b="1" baseline="8000" dirty="0">
              <a:latin typeface="Times New Roman" panose="02020603050405020304" pitchFamily="18" charset="0"/>
              <a:cs typeface="Times New Roman" panose="02020603050405020304" pitchFamily="18" charset="0"/>
            </a:endParaRPr>
          </a:p>
        </p:txBody>
      </p:sp>
      <p:cxnSp>
        <p:nvCxnSpPr>
          <p:cNvPr id="54" name="直線單箭頭接點 33"/>
          <p:cNvCxnSpPr>
            <a:stCxn id="52" idx="2"/>
            <a:endCxn id="43" idx="0"/>
          </p:cNvCxnSpPr>
          <p:nvPr/>
        </p:nvCxnSpPr>
        <p:spPr>
          <a:xfrm>
            <a:off x="3004373" y="5778808"/>
            <a:ext cx="169010" cy="3"/>
          </a:xfrm>
          <a:prstGeom prst="straightConnector1">
            <a:avLst/>
          </a:prstGeom>
          <a:ln w="63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單箭頭接點 33"/>
          <p:cNvCxnSpPr/>
          <p:nvPr/>
        </p:nvCxnSpPr>
        <p:spPr>
          <a:xfrm>
            <a:off x="2991076" y="6015678"/>
            <a:ext cx="169010" cy="3"/>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線單箭頭接點 33"/>
          <p:cNvCxnSpPr>
            <a:endCxn id="42" idx="0"/>
          </p:cNvCxnSpPr>
          <p:nvPr/>
        </p:nvCxnSpPr>
        <p:spPr>
          <a:xfrm rot="5400000" flipH="1" flipV="1">
            <a:off x="4794705" y="4205978"/>
            <a:ext cx="2200186" cy="945475"/>
          </a:xfrm>
          <a:prstGeom prst="bentConnector3">
            <a:avLst>
              <a:gd name="adj1" fmla="val 110390"/>
            </a:avLst>
          </a:prstGeom>
          <a:ln w="63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849604" y="4485885"/>
            <a:ext cx="1042017" cy="4555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solidFill>
                <a:latin typeface="Times New Roman" panose="02020603050405020304" pitchFamily="18" charset="0"/>
                <a:cs typeface="Times New Roman" panose="02020603050405020304" pitchFamily="18" charset="0"/>
              </a:rPr>
              <a:t>Light</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58" name="矩形 57"/>
          <p:cNvSpPr/>
          <p:nvPr/>
        </p:nvSpPr>
        <p:spPr>
          <a:xfrm rot="16200000">
            <a:off x="7637803" y="4513261"/>
            <a:ext cx="239589" cy="18484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b="1" baseline="8000" dirty="0" smtClean="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sp>
        <p:nvSpPr>
          <p:cNvPr id="59" name="矩形 58"/>
          <p:cNvSpPr/>
          <p:nvPr/>
        </p:nvSpPr>
        <p:spPr>
          <a:xfrm rot="16200000">
            <a:off x="7651465" y="4742281"/>
            <a:ext cx="215913" cy="182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b="1" baseline="8000" dirty="0">
                <a:latin typeface="Times New Roman" panose="02020603050405020304" pitchFamily="18" charset="0"/>
                <a:cs typeface="Times New Roman" panose="02020603050405020304" pitchFamily="18" charset="0"/>
              </a:rPr>
              <a:t>-</a:t>
            </a:r>
            <a:endParaRPr lang="zh-TW" altLang="en-US" b="1" baseline="8000" dirty="0">
              <a:latin typeface="Times New Roman" panose="02020603050405020304" pitchFamily="18" charset="0"/>
              <a:cs typeface="Times New Roman" panose="02020603050405020304" pitchFamily="18" charset="0"/>
            </a:endParaRPr>
          </a:p>
        </p:txBody>
      </p:sp>
      <p:cxnSp>
        <p:nvCxnSpPr>
          <p:cNvPr id="60" name="直線接點 53"/>
          <p:cNvCxnSpPr>
            <a:stCxn id="45" idx="0"/>
            <a:endCxn id="58" idx="3"/>
          </p:cNvCxnSpPr>
          <p:nvPr/>
        </p:nvCxnSpPr>
        <p:spPr>
          <a:xfrm rot="16200000" flipH="1">
            <a:off x="6873294" y="3601585"/>
            <a:ext cx="907266" cy="861341"/>
          </a:xfrm>
          <a:prstGeom prst="bentConnector3">
            <a:avLst>
              <a:gd name="adj1" fmla="val -25197"/>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單箭頭接點 33"/>
          <p:cNvCxnSpPr/>
          <p:nvPr/>
        </p:nvCxnSpPr>
        <p:spPr>
          <a:xfrm>
            <a:off x="4572000" y="6031251"/>
            <a:ext cx="3194833" cy="344624"/>
          </a:xfrm>
          <a:prstGeom prst="bentConnector3">
            <a:avLst>
              <a:gd name="adj1" fmla="val 26785"/>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7757597" y="4951550"/>
            <a:ext cx="9236" cy="1434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5761404" y="1274319"/>
            <a:ext cx="2550996" cy="646331"/>
          </a:xfrm>
          <a:prstGeom prst="rect">
            <a:avLst/>
          </a:prstGeom>
          <a:solidFill>
            <a:schemeClr val="accent6">
              <a:lumMod val="75000"/>
            </a:schemeClr>
          </a:solidFill>
        </p:spPr>
        <p:txBody>
          <a:bodyPr wrap="square" rtlCol="0">
            <a:spAutoFit/>
          </a:bodyPr>
          <a:lstStyle/>
          <a:p>
            <a:pPr algn="ctr"/>
            <a:r>
              <a:rPr lang="zh-TW" altLang="en-US" sz="3600" b="1" dirty="0" smtClean="0">
                <a:solidFill>
                  <a:schemeClr val="bg1"/>
                </a:solidFill>
                <a:latin typeface="標楷體" panose="03000509000000000000" pitchFamily="65" charset="-120"/>
                <a:ea typeface="標楷體" panose="03000509000000000000" pitchFamily="65" charset="-120"/>
              </a:rPr>
              <a:t>系統架</a:t>
            </a:r>
            <a:r>
              <a:rPr lang="zh-TW" altLang="en-US" sz="3600" b="1" dirty="0">
                <a:solidFill>
                  <a:schemeClr val="bg1"/>
                </a:solidFill>
                <a:latin typeface="標楷體" panose="03000509000000000000" pitchFamily="65" charset="-120"/>
                <a:ea typeface="標楷體" panose="03000509000000000000" pitchFamily="65" charset="-120"/>
              </a:rPr>
              <a:t>構</a:t>
            </a:r>
          </a:p>
        </p:txBody>
      </p:sp>
      <p:cxnSp>
        <p:nvCxnSpPr>
          <p:cNvPr id="64" name="直線接點 63"/>
          <p:cNvCxnSpPr/>
          <p:nvPr/>
        </p:nvCxnSpPr>
        <p:spPr>
          <a:xfrm flipH="1">
            <a:off x="4578021" y="5778808"/>
            <a:ext cx="8492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2535800" y="3872655"/>
            <a:ext cx="2339991" cy="1200329"/>
          </a:xfrm>
          <a:prstGeom prst="rect">
            <a:avLst/>
          </a:prstGeom>
          <a:solidFill>
            <a:schemeClr val="accent6">
              <a:lumMod val="75000"/>
            </a:schemeClr>
          </a:solidFill>
        </p:spPr>
        <p:txBody>
          <a:bodyPr wrap="square" rtlCol="0">
            <a:spAutoFit/>
          </a:bodyPr>
          <a:lstStyle/>
          <a:p>
            <a:pPr algn="ctr"/>
            <a:r>
              <a:rPr lang="zh-TW" altLang="en-US" sz="3600" b="1" dirty="0" smtClean="0">
                <a:solidFill>
                  <a:schemeClr val="bg1"/>
                </a:solidFill>
                <a:latin typeface="標楷體" panose="03000509000000000000" pitchFamily="65" charset="-120"/>
                <a:ea typeface="標楷體" panose="03000509000000000000" pitchFamily="65" charset="-120"/>
              </a:rPr>
              <a:t>燈光系統電路圖</a:t>
            </a:r>
            <a:endParaRPr lang="zh-TW" altLang="en-US" sz="3600" b="1" dirty="0">
              <a:solidFill>
                <a:schemeClr val="bg1"/>
              </a:solidFill>
              <a:latin typeface="標楷體" panose="03000509000000000000" pitchFamily="65" charset="-120"/>
              <a:ea typeface="標楷體" panose="03000509000000000000" pitchFamily="65" charset="-120"/>
            </a:endParaRPr>
          </a:p>
        </p:txBody>
      </p:sp>
      <p:pic>
        <p:nvPicPr>
          <p:cNvPr id="66" name="Picture 8" descr="「opevcv」的圖片搜尋結果"/>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58" t="24092" r="27098" b="24624"/>
          <a:stretch/>
        </p:blipFill>
        <p:spPr bwMode="auto">
          <a:xfrm>
            <a:off x="5613366" y="241208"/>
            <a:ext cx="2714634" cy="88812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6" descr="「python」的圖片搜尋結果"/>
          <p:cNvPicPr>
            <a:picLocks noChangeAspect="1" noChangeArrowheads="1"/>
          </p:cNvPicPr>
          <p:nvPr/>
        </p:nvPicPr>
        <p:blipFill rotWithShape="1">
          <a:blip r:embed="rId9">
            <a:extLst>
              <a:ext uri="{28A0092B-C50C-407E-A947-70E740481C1C}">
                <a14:useLocalDpi xmlns:a14="http://schemas.microsoft.com/office/drawing/2010/main" val="0"/>
              </a:ext>
            </a:extLst>
          </a:blip>
          <a:srcRect l="21313" r="23235" b="7496"/>
          <a:stretch/>
        </p:blipFill>
        <p:spPr bwMode="auto">
          <a:xfrm>
            <a:off x="341689" y="3474697"/>
            <a:ext cx="2001669" cy="18464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DFK 33UX265-USB 3.0彩色工業相機"/>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695" y="2101452"/>
            <a:ext cx="1115718" cy="825632"/>
          </a:xfrm>
          <a:prstGeom prst="rect">
            <a:avLst/>
          </a:prstGeom>
          <a:noFill/>
          <a:extLst>
            <a:ext uri="{909E8E84-426E-40DD-AFC4-6F175D3DCCD1}">
              <a14:hiddenFill xmlns:a14="http://schemas.microsoft.com/office/drawing/2010/main">
                <a:solidFill>
                  <a:srgbClr val="FFFFFF"/>
                </a:solidFill>
              </a14:hiddenFill>
            </a:ext>
          </a:extLst>
        </p:spPr>
      </p:pic>
      <p:sp>
        <p:nvSpPr>
          <p:cNvPr id="69" name="文字方塊 68"/>
          <p:cNvSpPr txBox="1"/>
          <p:nvPr/>
        </p:nvSpPr>
        <p:spPr>
          <a:xfrm>
            <a:off x="373647" y="85147"/>
            <a:ext cx="1569660"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後期系統架</a:t>
            </a:r>
            <a:r>
              <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構</a:t>
            </a:r>
          </a:p>
        </p:txBody>
      </p:sp>
      <p:sp>
        <p:nvSpPr>
          <p:cNvPr id="70" name="橢圓 69"/>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4603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73647" y="85147"/>
            <a:ext cx="2339102" cy="369332"/>
          </a:xfrm>
          <a:prstGeom prst="rect">
            <a:avLst/>
          </a:prstGeom>
          <a:noFill/>
        </p:spPr>
        <p:txBody>
          <a:bodyPr wrap="none" rtlCol="0">
            <a:spAutoFit/>
          </a:bodyPr>
          <a:lstStyle/>
          <a:p>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系統裝置</a:t>
            </a:r>
            <a:r>
              <a:rPr lang="en-US" altLang="zh-TW"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1" dirty="0" smtClean="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檢測箱設計</a:t>
            </a:r>
            <a:endParaRPr lang="zh-TW" altLang="en-US" b="1"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橢圓 6"/>
          <p:cNvSpPr/>
          <p:nvPr/>
        </p:nvSpPr>
        <p:spPr>
          <a:xfrm>
            <a:off x="270028" y="227239"/>
            <a:ext cx="103619" cy="1036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02" y="454479"/>
            <a:ext cx="6245977" cy="5935342"/>
          </a:xfrm>
          <a:prstGeom prst="rect">
            <a:avLst/>
          </a:prstGeom>
          <a:ln>
            <a:solidFill>
              <a:schemeClr val="tx1"/>
            </a:solidFill>
          </a:ln>
        </p:spPr>
      </p:pic>
    </p:spTree>
    <p:extLst>
      <p:ext uri="{BB962C8B-B14F-4D97-AF65-F5344CB8AC3E}">
        <p14:creationId xmlns:p14="http://schemas.microsoft.com/office/powerpoint/2010/main" val="3439889978"/>
      </p:ext>
    </p:extLst>
  </p:cSld>
  <p:clrMapOvr>
    <a:masterClrMapping/>
  </p:clrMapOvr>
  <p:timing>
    <p:tnLst>
      <p:par>
        <p:cTn id="1" dur="indefinite" restart="never" nodeType="tmRoot"/>
      </p:par>
    </p:tnLst>
  </p:timing>
</p:sld>
</file>

<file path=ppt/theme/theme1.xml><?xml version="1.0" encoding="utf-8"?>
<a:theme xmlns:a="http://schemas.openxmlformats.org/drawingml/2006/main" name="佈景主題2">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佈景主題2" id="{32BDFF50-FADE-4E67-93FA-1EF2397D2752}" vid="{BD1D0352-B26A-42E1-A199-2C75C7FA5C3D}"/>
    </a:ext>
  </a:extLst>
</a:theme>
</file>

<file path=docProps/app.xml><?xml version="1.0" encoding="utf-8"?>
<Properties xmlns="http://schemas.openxmlformats.org/officeDocument/2006/extended-properties" xmlns:vt="http://schemas.openxmlformats.org/officeDocument/2006/docPropsVTypes">
  <Template>佈景主題2</Template>
  <TotalTime>2473</TotalTime>
  <Words>1078</Words>
  <Application>Microsoft Office PowerPoint</Application>
  <PresentationFormat>如螢幕大小 (4:3)</PresentationFormat>
  <Paragraphs>246</Paragraphs>
  <Slides>19</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微軟正黑體</vt:lpstr>
      <vt:lpstr>新細明體</vt:lpstr>
      <vt:lpstr>標楷體</vt:lpstr>
      <vt:lpstr>Arial</vt:lpstr>
      <vt:lpstr>Calibri</vt:lpstr>
      <vt:lpstr>Calibri Light</vt:lpstr>
      <vt:lpstr>Times New Roman</vt:lpstr>
      <vt:lpstr>Wingdings</vt:lpstr>
      <vt:lpstr>佈景主題2</vt:lpstr>
      <vt:lpstr>影像處理技術應用於茶葉萎凋程度評估</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江俊宇</dc:creator>
  <cp:lastModifiedBy>江俊宇</cp:lastModifiedBy>
  <cp:revision>156</cp:revision>
  <dcterms:created xsi:type="dcterms:W3CDTF">2020-03-02T13:16:18Z</dcterms:created>
  <dcterms:modified xsi:type="dcterms:W3CDTF">2020-10-20T05:46:11Z</dcterms:modified>
</cp:coreProperties>
</file>